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4" r:id="rId4"/>
  </p:sldMasterIdLst>
  <p:notesMasterIdLst>
    <p:notesMasterId r:id="rId41"/>
  </p:notesMasterIdLst>
  <p:handoutMasterIdLst>
    <p:handoutMasterId r:id="rId42"/>
  </p:handoutMasterIdLst>
  <p:sldIdLst>
    <p:sldId id="284" r:id="rId5"/>
    <p:sldId id="285" r:id="rId6"/>
    <p:sldId id="280" r:id="rId7"/>
    <p:sldId id="287" r:id="rId8"/>
    <p:sldId id="427" r:id="rId9"/>
    <p:sldId id="474" r:id="rId10"/>
    <p:sldId id="279" r:id="rId11"/>
    <p:sldId id="477" r:id="rId12"/>
    <p:sldId id="480" r:id="rId13"/>
    <p:sldId id="479" r:id="rId14"/>
    <p:sldId id="475" r:id="rId15"/>
    <p:sldId id="476" r:id="rId16"/>
    <p:sldId id="484" r:id="rId17"/>
    <p:sldId id="478" r:id="rId18"/>
    <p:sldId id="482" r:id="rId19"/>
    <p:sldId id="483" r:id="rId20"/>
    <p:sldId id="481" r:id="rId21"/>
    <p:sldId id="489" r:id="rId22"/>
    <p:sldId id="485" r:id="rId23"/>
    <p:sldId id="487" r:id="rId24"/>
    <p:sldId id="486" r:id="rId25"/>
    <p:sldId id="488" r:id="rId26"/>
    <p:sldId id="491" r:id="rId27"/>
    <p:sldId id="492" r:id="rId28"/>
    <p:sldId id="490" r:id="rId29"/>
    <p:sldId id="500" r:id="rId30"/>
    <p:sldId id="494" r:id="rId31"/>
    <p:sldId id="495" r:id="rId32"/>
    <p:sldId id="496" r:id="rId33"/>
    <p:sldId id="497" r:id="rId34"/>
    <p:sldId id="498" r:id="rId35"/>
    <p:sldId id="499" r:id="rId36"/>
    <p:sldId id="501" r:id="rId37"/>
    <p:sldId id="502" r:id="rId38"/>
    <p:sldId id="503" r:id="rId39"/>
    <p:sldId id="5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D97828"/>
    <a:srgbClr val="FFF4ED"/>
    <a:srgbClr val="DEB340"/>
    <a:srgbClr val="3C9770"/>
    <a:srgbClr val="D29381"/>
    <a:srgbClr val="D7D1CF"/>
    <a:srgbClr val="D1D8B7"/>
    <a:srgbClr val="A09D79"/>
    <a:srgbClr val="AD5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69" d="100"/>
          <a:sy n="69" d="100"/>
        </p:scale>
        <p:origin x="422" y="77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7/30/2023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4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0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5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4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6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5A2F2B-BD26-492D-8895-D83BAC12F32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D8E2F2-A17F-4285-B544-5A41EB4662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C50992-E33F-0D7F-DFF0-773C956A97EE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D328FF-D63F-5F68-5327-7CD2950F02EA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A24B88-B325-32CD-FFD3-14C44E875D20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4FB965-61DC-303D-C8C9-4D4E5B4ED2AA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401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833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3859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9536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9311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0583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2518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1431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1389088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854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3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8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9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2F2B-BD26-492D-8895-D83BAC12F32C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2F2-A17F-4285-B544-5A41EB4662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123D737-F0FC-5E9B-FD29-F6211CE64519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B5BB12-35FD-8789-3E5D-4E91DD44E769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993423-587F-2710-92B7-554DEC483491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4FDB5A-CAE0-DE71-26A5-86670B915738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36FA5F-EB4F-46AF-0D08-C602B5E8416C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9455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4623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321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785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2433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5547C3F6-7D66-164D-36C4-58091B335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29C09E-47E1-BEE1-0578-400389E274B0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5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2DED0D-118C-9058-5A04-43B1E22CC84D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0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3657" r:id="rId21"/>
    <p:sldLayoutId id="2147483653" r:id="rId22"/>
    <p:sldLayoutId id="2147483652" r:id="rId23"/>
    <p:sldLayoutId id="2147483655" r:id="rId24"/>
    <p:sldLayoutId id="2147484335" r:id="rId25"/>
    <p:sldLayoutId id="2147484336" r:id="rId2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alliance.info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F41BBF-797B-C5A3-75AA-37B9406FE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12" y="1729975"/>
            <a:ext cx="5446333" cy="40535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BED169-B193-78FA-387A-55F2E11A65FF}"/>
              </a:ext>
            </a:extLst>
          </p:cNvPr>
          <p:cNvSpPr txBox="1"/>
          <p:nvPr/>
        </p:nvSpPr>
        <p:spPr>
          <a:xfrm>
            <a:off x="1681891" y="178575"/>
            <a:ext cx="1019415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Что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Встреча и презентация Первого Альянса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https://FirstAlliance.info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Платформа «Первый Альянс» предназначена для объединения людей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вокруг образа светлого будущего и совместной работе для его достижения.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853E9-59BF-80E9-6B5E-7C6EB1900BCD}"/>
              </a:ext>
            </a:extLst>
          </p:cNvPr>
          <p:cNvSpPr txBox="1"/>
          <p:nvPr/>
        </p:nvSpPr>
        <p:spPr>
          <a:xfrm>
            <a:off x="309964" y="1706775"/>
            <a:ext cx="612429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кого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видит много проблем в мире и хочет сделать этот мир лучше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хочет стать партнёром или присоединиться к команде людей, объединенных общим желанием строить лучшее будущее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хочет завести новых друзей, пообщаться с единомышленниками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83C7E-1911-02DA-4B09-9FFE33F9DCF3}"/>
              </a:ext>
            </a:extLst>
          </p:cNvPr>
          <p:cNvSpPr txBox="1"/>
          <p:nvPr/>
        </p:nvSpPr>
        <p:spPr>
          <a:xfrm>
            <a:off x="212994" y="4334232"/>
            <a:ext cx="52410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Когда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11:30 в субботу 29 июля 2023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Где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конференц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зале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Tanatemu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Tanadewa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Resort &amp; Spa,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Убуд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Бали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8CB5D3C-9C22-2C97-5B1B-F8787CF09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A57EE2-54DB-0C4F-7385-4215E3941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617" y="4492295"/>
            <a:ext cx="3063505" cy="21871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63CBCC6-52EC-C8E5-6BEC-1251FDFA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4" y="2085665"/>
            <a:ext cx="266700" cy="2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144E84-EF52-E1F2-2427-E1377E3E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4" y="2630313"/>
            <a:ext cx="266700" cy="2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CAD8C7A-22C8-EA6A-E936-30DB1AD1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4" y="3438267"/>
            <a:ext cx="266700" cy="2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AF548-29E2-5B3D-63F3-D0CAA6074873}"/>
              </a:ext>
            </a:extLst>
          </p:cNvPr>
          <p:cNvSpPr txBox="1"/>
          <p:nvPr/>
        </p:nvSpPr>
        <p:spPr>
          <a:xfrm>
            <a:off x="7692955" y="5903892"/>
            <a:ext cx="371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Зарезервируйте ваше место </a:t>
            </a:r>
            <a:br>
              <a:rPr lang="en-US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contact@FirstAlliance.info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564178"/>
            <a:ext cx="6504317" cy="698739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Формирование личности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76F55-BC14-90DA-74DF-0C178DB94C9F}"/>
              </a:ext>
            </a:extLst>
          </p:cNvPr>
          <p:cNvSpPr txBox="1"/>
          <p:nvPr/>
        </p:nvSpPr>
        <p:spPr>
          <a:xfrm>
            <a:off x="974785" y="1475117"/>
            <a:ext cx="456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Я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Семья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Друзья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Коллеги, одноклассники, одногруппники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Государственные Институты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Частные Компании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Деловые партнёры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Культурные события, произведения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Хобби</a:t>
            </a:r>
          </a:p>
          <a:p>
            <a:r>
              <a:rPr lang="ru-RU" dirty="0">
                <a:solidFill>
                  <a:srgbClr val="D97828"/>
                </a:solidFill>
                <a:highlight>
                  <a:srgbClr val="FFF4ED"/>
                </a:highlight>
              </a:rPr>
              <a:t>Духовные Учения (религии)</a:t>
            </a:r>
            <a:endParaRPr lang="en-US" dirty="0">
              <a:solidFill>
                <a:srgbClr val="D97828"/>
              </a:solidFill>
              <a:highlight>
                <a:srgbClr val="FFF4E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A4282-0BC9-79CF-C4E4-12D8089D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5" y="5233808"/>
            <a:ext cx="8505646" cy="53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9146B-1414-70D5-0A00-CE891CD14739}"/>
              </a:ext>
            </a:extLst>
          </p:cNvPr>
          <p:cNvSpPr txBox="1"/>
          <p:nvPr/>
        </p:nvSpPr>
        <p:spPr>
          <a:xfrm>
            <a:off x="1498119" y="4587477"/>
            <a:ext cx="25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Мир – Дикие Джунгли.</a:t>
            </a:r>
            <a:br>
              <a:rPr lang="ru-RU" dirty="0"/>
            </a:br>
            <a:r>
              <a:rPr lang="ru-RU" dirty="0"/>
              <a:t>Каждый сам за себя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5BA2A-02EE-42BC-437B-FF4E916BEB49}"/>
              </a:ext>
            </a:extLst>
          </p:cNvPr>
          <p:cNvSpPr txBox="1"/>
          <p:nvPr/>
        </p:nvSpPr>
        <p:spPr>
          <a:xfrm>
            <a:off x="7274946" y="4587476"/>
            <a:ext cx="272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Мир – Добрая семья.</a:t>
            </a:r>
            <a:br>
              <a:rPr lang="ru-RU" dirty="0"/>
            </a:br>
            <a:r>
              <a:rPr lang="ru-RU" dirty="0"/>
              <a:t>Поддержка и Доверие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025" y="555742"/>
            <a:ext cx="5901447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Откуда берутся мечты?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C48A7-F064-9830-791A-8E4A7ED18D88}"/>
              </a:ext>
            </a:extLst>
          </p:cNvPr>
          <p:cNvSpPr txBox="1"/>
          <p:nvPr/>
        </p:nvSpPr>
        <p:spPr>
          <a:xfrm>
            <a:off x="412101" y="2393027"/>
            <a:ext cx="148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Личность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1913B4-C04D-D8B9-067A-B9B60757BAD0}"/>
              </a:ext>
            </a:extLst>
          </p:cNvPr>
          <p:cNvSpPr/>
          <p:nvPr/>
        </p:nvSpPr>
        <p:spPr>
          <a:xfrm>
            <a:off x="1889184" y="2506776"/>
            <a:ext cx="1332255" cy="21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6B97E-8EF8-A962-D350-A089AF3847B6}"/>
              </a:ext>
            </a:extLst>
          </p:cNvPr>
          <p:cNvSpPr txBox="1"/>
          <p:nvPr/>
        </p:nvSpPr>
        <p:spPr>
          <a:xfrm>
            <a:off x="3253065" y="2429138"/>
            <a:ext cx="13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Мечты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8404657-4C1D-7850-02D7-058F38025F37}"/>
              </a:ext>
            </a:extLst>
          </p:cNvPr>
          <p:cNvSpPr/>
          <p:nvPr/>
        </p:nvSpPr>
        <p:spPr>
          <a:xfrm>
            <a:off x="4560496" y="2470665"/>
            <a:ext cx="1332255" cy="21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A44C6-6E3C-50FD-C1E8-07CF8A64AAED}"/>
              </a:ext>
            </a:extLst>
          </p:cNvPr>
          <p:cNvSpPr txBox="1"/>
          <p:nvPr/>
        </p:nvSpPr>
        <p:spPr>
          <a:xfrm>
            <a:off x="6083589" y="2393027"/>
            <a:ext cx="16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Сила духа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A5F590D-A812-B235-47C2-31CA57871FBD}"/>
              </a:ext>
            </a:extLst>
          </p:cNvPr>
          <p:cNvSpPr/>
          <p:nvPr/>
        </p:nvSpPr>
        <p:spPr>
          <a:xfrm>
            <a:off x="7562489" y="2470665"/>
            <a:ext cx="1332255" cy="21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50976-3BA7-649B-108C-707484F9173C}"/>
              </a:ext>
            </a:extLst>
          </p:cNvPr>
          <p:cNvSpPr txBox="1"/>
          <p:nvPr/>
        </p:nvSpPr>
        <p:spPr>
          <a:xfrm>
            <a:off x="9010820" y="2393027"/>
            <a:ext cx="17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Достижение целей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21C4EE-D6C1-F69C-B2A8-726CF8BE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32" y="4018897"/>
            <a:ext cx="2057019" cy="137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9A5AD8-C575-12B1-E68B-03ED71EF9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616" y="4036636"/>
            <a:ext cx="1872643" cy="135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CEEC34-80C4-9183-6130-3E33584AB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78" y="4015701"/>
            <a:ext cx="2060806" cy="1374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374A39-2008-8ED7-C21F-6AECC5542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740" y="5801472"/>
            <a:ext cx="8469240" cy="5334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84750-EE78-F3B8-F6BE-54B1333E56F4}"/>
              </a:ext>
            </a:extLst>
          </p:cNvPr>
          <p:cNvSpPr txBox="1"/>
          <p:nvPr/>
        </p:nvSpPr>
        <p:spPr>
          <a:xfrm>
            <a:off x="4756026" y="5432140"/>
            <a:ext cx="13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Мечты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6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2714"/>
            <a:ext cx="8126083" cy="8778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мире что-то не так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41EB98-5249-EE0B-F9E3-2AA596EE23ED}"/>
              </a:ext>
            </a:extLst>
          </p:cNvPr>
          <p:cNvSpPr txBox="1">
            <a:spLocks/>
          </p:cNvSpPr>
          <p:nvPr/>
        </p:nvSpPr>
        <p:spPr>
          <a:xfrm>
            <a:off x="4522441" y="1017141"/>
            <a:ext cx="6674646" cy="482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D29381"/>
              </a:solidFill>
            </a:endParaRPr>
          </a:p>
          <a:p>
            <a:endParaRPr lang="en-US" dirty="0">
              <a:solidFill>
                <a:srgbClr val="D2938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6E824-939C-A768-029E-600BFB555F5E}"/>
              </a:ext>
            </a:extLst>
          </p:cNvPr>
          <p:cNvSpPr txBox="1"/>
          <p:nvPr/>
        </p:nvSpPr>
        <p:spPr>
          <a:xfrm>
            <a:off x="733516" y="2346259"/>
            <a:ext cx="2932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Коммерческие структуры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эгоистов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эгоистов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злодеев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злодеев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3206BC9-F556-C30D-FBFA-76E680690476}"/>
              </a:ext>
            </a:extLst>
          </p:cNvPr>
          <p:cNvSpPr/>
          <p:nvPr/>
        </p:nvSpPr>
        <p:spPr>
          <a:xfrm>
            <a:off x="3295562" y="2249899"/>
            <a:ext cx="370936" cy="17543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6AD3F-F961-1188-044C-EF4ABD9E1740}"/>
              </a:ext>
            </a:extLst>
          </p:cNvPr>
          <p:cNvSpPr txBox="1"/>
          <p:nvPr/>
        </p:nvSpPr>
        <p:spPr>
          <a:xfrm>
            <a:off x="3825808" y="1369195"/>
            <a:ext cx="13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Потому что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8D3BB-1FDC-1FD6-7C51-0FF67CD43DDB}"/>
              </a:ext>
            </a:extLst>
          </p:cNvPr>
          <p:cNvSpPr txBox="1"/>
          <p:nvPr/>
        </p:nvSpPr>
        <p:spPr>
          <a:xfrm>
            <a:off x="4048763" y="2803070"/>
            <a:ext cx="2331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Гос</a:t>
            </a:r>
            <a:r>
              <a:rPr lang="ru-RU" dirty="0"/>
              <a:t> структуры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дураков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дураков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злодеев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злодеев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45C9F-2E52-7C7A-C46D-1F542A64B962}"/>
              </a:ext>
            </a:extLst>
          </p:cNvPr>
          <p:cNvSpPr txBox="1"/>
          <p:nvPr/>
        </p:nvSpPr>
        <p:spPr>
          <a:xfrm>
            <a:off x="6449779" y="3823612"/>
            <a:ext cx="2201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Служители религии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обманутых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обманутых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Пара злодеев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 злодеев</a:t>
            </a:r>
          </a:p>
          <a:p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DFF5DAB-F9C1-6E19-6AF5-523C594DE964}"/>
              </a:ext>
            </a:extLst>
          </p:cNvPr>
          <p:cNvSpPr/>
          <p:nvPr/>
        </p:nvSpPr>
        <p:spPr>
          <a:xfrm>
            <a:off x="5881136" y="2946399"/>
            <a:ext cx="370936" cy="23083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847CB4A-D0DB-D7DE-B8CA-CA0902D06E99}"/>
              </a:ext>
            </a:extLst>
          </p:cNvPr>
          <p:cNvSpPr/>
          <p:nvPr/>
        </p:nvSpPr>
        <p:spPr>
          <a:xfrm>
            <a:off x="8651468" y="3916913"/>
            <a:ext cx="370936" cy="23083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05F60-01F6-4E93-77AC-2400A4B99514}"/>
              </a:ext>
            </a:extLst>
          </p:cNvPr>
          <p:cNvSpPr txBox="1"/>
          <p:nvPr/>
        </p:nvSpPr>
        <p:spPr>
          <a:xfrm>
            <a:off x="9196993" y="5271983"/>
            <a:ext cx="209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Человеческий мир захватили не люди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B9509-8F34-5130-A565-5BE757F2DD6A}"/>
              </a:ext>
            </a:extLst>
          </p:cNvPr>
          <p:cNvSpPr txBox="1"/>
          <p:nvPr/>
        </p:nvSpPr>
        <p:spPr>
          <a:xfrm>
            <a:off x="994913" y="1529318"/>
            <a:ext cx="1987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Случайно вышло</a:t>
            </a:r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6E5669C-3B3A-9B15-9398-86B56067F278}"/>
              </a:ext>
            </a:extLst>
          </p:cNvPr>
          <p:cNvSpPr/>
          <p:nvPr/>
        </p:nvSpPr>
        <p:spPr>
          <a:xfrm>
            <a:off x="1683761" y="1917192"/>
            <a:ext cx="370936" cy="371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5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28" y="809180"/>
            <a:ext cx="6236898" cy="698739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Группы идентификации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7BA47F-5F80-3047-ECDF-F26ECE0BD97C}"/>
              </a:ext>
            </a:extLst>
          </p:cNvPr>
          <p:cNvSpPr txBox="1">
            <a:spLocks/>
          </p:cNvSpPr>
          <p:nvPr/>
        </p:nvSpPr>
        <p:spPr>
          <a:xfrm>
            <a:off x="801797" y="2122099"/>
            <a:ext cx="3977237" cy="3973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себя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семью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друзей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коллег, одноклассников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Род (всех родственников)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село, город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народ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Я за все народы</a:t>
            </a:r>
            <a:endParaRPr lang="en-US" dirty="0">
              <a:solidFill>
                <a:srgbClr val="D29381"/>
              </a:solidFill>
              <a:highlight>
                <a:srgbClr val="FFF4E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148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4142" y="2648636"/>
            <a:ext cx="1665946" cy="478862"/>
          </a:xfrm>
        </p:spPr>
        <p:txBody>
          <a:bodyPr/>
          <a:lstStyle/>
          <a:p>
            <a:r>
              <a:rPr lang="ru-RU" dirty="0"/>
              <a:t>Паразитизм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350" y="1023265"/>
            <a:ext cx="6194814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Базовые стратегии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2B67057-458A-8203-942B-645556EB6781}"/>
              </a:ext>
            </a:extLst>
          </p:cNvPr>
          <p:cNvSpPr txBox="1">
            <a:spLocks/>
          </p:cNvSpPr>
          <p:nvPr/>
        </p:nvSpPr>
        <p:spPr>
          <a:xfrm>
            <a:off x="3374197" y="2712087"/>
            <a:ext cx="1665946" cy="478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Крайний эгоизм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1D273EF-E834-400B-774D-1531BCFEC0CB}"/>
              </a:ext>
            </a:extLst>
          </p:cNvPr>
          <p:cNvSpPr txBox="1">
            <a:spLocks/>
          </p:cNvSpPr>
          <p:nvPr/>
        </p:nvSpPr>
        <p:spPr>
          <a:xfrm>
            <a:off x="5673757" y="2715153"/>
            <a:ext cx="1665946" cy="478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Партнёрство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C8FA004-367A-FEDC-4198-5D583329B176}"/>
              </a:ext>
            </a:extLst>
          </p:cNvPr>
          <p:cNvSpPr txBox="1">
            <a:spLocks/>
          </p:cNvSpPr>
          <p:nvPr/>
        </p:nvSpPr>
        <p:spPr>
          <a:xfrm>
            <a:off x="8676145" y="2677255"/>
            <a:ext cx="1665946" cy="478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Альтруизм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D6956-5F05-1CDB-FC32-E20C2485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45" y="3429000"/>
            <a:ext cx="8469240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079" y="555742"/>
            <a:ext cx="6331789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Сословия, части общества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6D08A-1AC3-954C-AB23-EEACCA19EB2D}"/>
              </a:ext>
            </a:extLst>
          </p:cNvPr>
          <p:cNvSpPr txBox="1"/>
          <p:nvPr/>
        </p:nvSpPr>
        <p:spPr>
          <a:xfrm>
            <a:off x="264243" y="2306640"/>
            <a:ext cx="558791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 тела человека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Головной Мозг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Железы: щитовидная, гипофиз, эндокринная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Иммунитет, Спинной мозг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Кровеносная, пищеварительная система, лимфа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Мышцы, кости, ткани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DB14F-45AC-0C86-50B6-50511F2535DD}"/>
              </a:ext>
            </a:extLst>
          </p:cNvPr>
          <p:cNvSpPr txBox="1"/>
          <p:nvPr/>
        </p:nvSpPr>
        <p:spPr>
          <a:xfrm>
            <a:off x="5852160" y="2432300"/>
            <a:ext cx="59579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Сословия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Жрецы.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Творческие люди, учителя, целители.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Воины,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управленцы, силовые структуры.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Хозяйственные управленцы, предприниматели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Ремесленники, работники</a:t>
            </a:r>
          </a:p>
        </p:txBody>
      </p:sp>
    </p:spTree>
    <p:extLst>
      <p:ext uri="{BB962C8B-B14F-4D97-AF65-F5344CB8AC3E}">
        <p14:creationId xmlns:p14="http://schemas.microsoft.com/office/powerpoint/2010/main" val="276603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C60936F-4768-29A4-845D-333A7AAA40BD}"/>
              </a:ext>
            </a:extLst>
          </p:cNvPr>
          <p:cNvSpPr/>
          <p:nvPr/>
        </p:nvSpPr>
        <p:spPr>
          <a:xfrm>
            <a:off x="4849483" y="2303013"/>
            <a:ext cx="1273834" cy="2277374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2714"/>
            <a:ext cx="10739887" cy="8682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Типы общественных отношений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F81BC-B545-49B2-57D6-4C8BA5BBEC05}"/>
              </a:ext>
            </a:extLst>
          </p:cNvPr>
          <p:cNvCxnSpPr/>
          <p:nvPr/>
        </p:nvCxnSpPr>
        <p:spPr>
          <a:xfrm flipV="1">
            <a:off x="5035290" y="2528258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2FC32B-9B4F-67F9-7933-9A659E8C3F5E}"/>
              </a:ext>
            </a:extLst>
          </p:cNvPr>
          <p:cNvCxnSpPr>
            <a:cxnSpLocks/>
          </p:cNvCxnSpPr>
          <p:nvPr/>
        </p:nvCxnSpPr>
        <p:spPr>
          <a:xfrm flipH="1" flipV="1">
            <a:off x="5483863" y="2528258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DA10B5-E1A2-E8A8-4CE4-0EFB79C08E66}"/>
              </a:ext>
            </a:extLst>
          </p:cNvPr>
          <p:cNvCxnSpPr/>
          <p:nvPr/>
        </p:nvCxnSpPr>
        <p:spPr>
          <a:xfrm flipV="1">
            <a:off x="5035290" y="2908300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FC31E0-E243-EE5F-8EA4-0EFD8B64FA53}"/>
              </a:ext>
            </a:extLst>
          </p:cNvPr>
          <p:cNvCxnSpPr>
            <a:cxnSpLocks/>
          </p:cNvCxnSpPr>
          <p:nvPr/>
        </p:nvCxnSpPr>
        <p:spPr>
          <a:xfrm flipH="1" flipV="1">
            <a:off x="5483863" y="2908300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25DC3C-7926-1BF8-D12D-8BAEAEAF179A}"/>
              </a:ext>
            </a:extLst>
          </p:cNvPr>
          <p:cNvCxnSpPr/>
          <p:nvPr/>
        </p:nvCxnSpPr>
        <p:spPr>
          <a:xfrm flipV="1">
            <a:off x="5035290" y="3336027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7EA8A-0FCF-E6CD-1347-3D8290E78144}"/>
              </a:ext>
            </a:extLst>
          </p:cNvPr>
          <p:cNvCxnSpPr>
            <a:cxnSpLocks/>
          </p:cNvCxnSpPr>
          <p:nvPr/>
        </p:nvCxnSpPr>
        <p:spPr>
          <a:xfrm flipH="1" flipV="1">
            <a:off x="5483863" y="3336027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4B1C77-A902-C569-3B7B-957FD89FD065}"/>
              </a:ext>
            </a:extLst>
          </p:cNvPr>
          <p:cNvCxnSpPr/>
          <p:nvPr/>
        </p:nvCxnSpPr>
        <p:spPr>
          <a:xfrm flipV="1">
            <a:off x="5035290" y="3715229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311CD9-419A-5CE9-77F2-CEA3D18E1476}"/>
              </a:ext>
            </a:extLst>
          </p:cNvPr>
          <p:cNvCxnSpPr>
            <a:cxnSpLocks/>
          </p:cNvCxnSpPr>
          <p:nvPr/>
        </p:nvCxnSpPr>
        <p:spPr>
          <a:xfrm flipH="1" flipV="1">
            <a:off x="5483863" y="3715229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51A4-A812-9698-2F45-585CB9A14428}"/>
              </a:ext>
            </a:extLst>
          </p:cNvPr>
          <p:cNvCxnSpPr/>
          <p:nvPr/>
        </p:nvCxnSpPr>
        <p:spPr>
          <a:xfrm flipV="1">
            <a:off x="894272" y="1825924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F40DA9-2792-3770-01D1-3530CD0FDE9C}"/>
              </a:ext>
            </a:extLst>
          </p:cNvPr>
          <p:cNvCxnSpPr>
            <a:cxnSpLocks/>
          </p:cNvCxnSpPr>
          <p:nvPr/>
        </p:nvCxnSpPr>
        <p:spPr>
          <a:xfrm flipH="1" flipV="1">
            <a:off x="1342845" y="1825924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EF8124-76D9-A588-3A57-20CCA4F74D8C}"/>
              </a:ext>
            </a:extLst>
          </p:cNvPr>
          <p:cNvSpPr txBox="1"/>
          <p:nvPr/>
        </p:nvSpPr>
        <p:spPr>
          <a:xfrm>
            <a:off x="1814423" y="1804358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Сословие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2FEF26-514D-5DD1-57F2-18119DDB8B7C}"/>
              </a:ext>
            </a:extLst>
          </p:cNvPr>
          <p:cNvSpPr txBox="1"/>
          <p:nvPr/>
        </p:nvSpPr>
        <p:spPr>
          <a:xfrm>
            <a:off x="2165569" y="3550811"/>
            <a:ext cx="23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Состояние части общества.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74DF5ED-4272-2D7F-8125-5AADE6BEC49B}"/>
              </a:ext>
            </a:extLst>
          </p:cNvPr>
          <p:cNvSpPr/>
          <p:nvPr/>
        </p:nvSpPr>
        <p:spPr>
          <a:xfrm>
            <a:off x="9470366" y="2303731"/>
            <a:ext cx="1273834" cy="2277374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949077-41C5-4EA2-2A55-525777BC84D6}"/>
              </a:ext>
            </a:extLst>
          </p:cNvPr>
          <p:cNvCxnSpPr>
            <a:cxnSpLocks/>
          </p:cNvCxnSpPr>
          <p:nvPr/>
        </p:nvCxnSpPr>
        <p:spPr>
          <a:xfrm>
            <a:off x="9747714" y="3872692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04C016-F9AD-1FAF-10CF-ED3BC85C0F1B}"/>
              </a:ext>
            </a:extLst>
          </p:cNvPr>
          <p:cNvCxnSpPr>
            <a:cxnSpLocks/>
          </p:cNvCxnSpPr>
          <p:nvPr/>
        </p:nvCxnSpPr>
        <p:spPr>
          <a:xfrm flipH="1">
            <a:off x="10148101" y="3823809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212B769-FB2A-0518-D21E-1CDEC92F2CBE}"/>
              </a:ext>
            </a:extLst>
          </p:cNvPr>
          <p:cNvSpPr/>
          <p:nvPr/>
        </p:nvSpPr>
        <p:spPr>
          <a:xfrm>
            <a:off x="680377" y="2714205"/>
            <a:ext cx="1273834" cy="2277374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CD0EFD3-0A67-8550-0B3F-59EC52AFD427}"/>
              </a:ext>
            </a:extLst>
          </p:cNvPr>
          <p:cNvCxnSpPr/>
          <p:nvPr/>
        </p:nvCxnSpPr>
        <p:spPr>
          <a:xfrm flipV="1">
            <a:off x="866184" y="2939450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20B84E0-5DBE-A3DC-D7E2-3A01366421FC}"/>
              </a:ext>
            </a:extLst>
          </p:cNvPr>
          <p:cNvCxnSpPr>
            <a:cxnSpLocks/>
          </p:cNvCxnSpPr>
          <p:nvPr/>
        </p:nvCxnSpPr>
        <p:spPr>
          <a:xfrm flipH="1" flipV="1">
            <a:off x="1314757" y="2939450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286CFA-46C9-6893-83A2-2B99684ABC4C}"/>
              </a:ext>
            </a:extLst>
          </p:cNvPr>
          <p:cNvCxnSpPr/>
          <p:nvPr/>
        </p:nvCxnSpPr>
        <p:spPr>
          <a:xfrm flipV="1">
            <a:off x="866184" y="3319492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D833B2-4B9A-1640-E9C0-24E92B72043C}"/>
              </a:ext>
            </a:extLst>
          </p:cNvPr>
          <p:cNvCxnSpPr>
            <a:cxnSpLocks/>
          </p:cNvCxnSpPr>
          <p:nvPr/>
        </p:nvCxnSpPr>
        <p:spPr>
          <a:xfrm flipH="1" flipV="1">
            <a:off x="1314757" y="3319492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3FF2154-2FD0-E795-0339-CB681FDF6A6B}"/>
              </a:ext>
            </a:extLst>
          </p:cNvPr>
          <p:cNvCxnSpPr/>
          <p:nvPr/>
        </p:nvCxnSpPr>
        <p:spPr>
          <a:xfrm flipV="1">
            <a:off x="866184" y="3747219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D496C4B-92F2-4305-8ADF-D54A1A2582E4}"/>
              </a:ext>
            </a:extLst>
          </p:cNvPr>
          <p:cNvCxnSpPr>
            <a:cxnSpLocks/>
          </p:cNvCxnSpPr>
          <p:nvPr/>
        </p:nvCxnSpPr>
        <p:spPr>
          <a:xfrm flipH="1" flipV="1">
            <a:off x="1314757" y="3747219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8ABA0BD-3F4D-CF04-F701-1CE73C23DCFA}"/>
              </a:ext>
            </a:extLst>
          </p:cNvPr>
          <p:cNvCxnSpPr/>
          <p:nvPr/>
        </p:nvCxnSpPr>
        <p:spPr>
          <a:xfrm flipV="1">
            <a:off x="866184" y="4126421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66A764C-2884-062D-DB63-92B7A6755440}"/>
              </a:ext>
            </a:extLst>
          </p:cNvPr>
          <p:cNvCxnSpPr>
            <a:cxnSpLocks/>
          </p:cNvCxnSpPr>
          <p:nvPr/>
        </p:nvCxnSpPr>
        <p:spPr>
          <a:xfrm flipH="1" flipV="1">
            <a:off x="1314757" y="4126421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DD3D273-DB0F-9232-F91A-898C7E416C23}"/>
              </a:ext>
            </a:extLst>
          </p:cNvPr>
          <p:cNvCxnSpPr>
            <a:cxnSpLocks/>
          </p:cNvCxnSpPr>
          <p:nvPr/>
        </p:nvCxnSpPr>
        <p:spPr>
          <a:xfrm>
            <a:off x="9747714" y="3499991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564CB64-0E87-F39E-7DF8-4FEAAE61A30D}"/>
              </a:ext>
            </a:extLst>
          </p:cNvPr>
          <p:cNvCxnSpPr>
            <a:cxnSpLocks/>
          </p:cNvCxnSpPr>
          <p:nvPr/>
        </p:nvCxnSpPr>
        <p:spPr>
          <a:xfrm flipH="1">
            <a:off x="10148101" y="3451108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89DA71E-8F55-C8C3-B84A-B1C45B11A1BF}"/>
              </a:ext>
            </a:extLst>
          </p:cNvPr>
          <p:cNvCxnSpPr>
            <a:cxnSpLocks/>
          </p:cNvCxnSpPr>
          <p:nvPr/>
        </p:nvCxnSpPr>
        <p:spPr>
          <a:xfrm>
            <a:off x="9743978" y="3121779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D564BA-F89B-8436-7783-56FF4750C902}"/>
              </a:ext>
            </a:extLst>
          </p:cNvPr>
          <p:cNvCxnSpPr>
            <a:cxnSpLocks/>
          </p:cNvCxnSpPr>
          <p:nvPr/>
        </p:nvCxnSpPr>
        <p:spPr>
          <a:xfrm flipH="1">
            <a:off x="10144365" y="3072896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DC7B0E0-1B7D-CF48-5BE7-8139F9FD25D7}"/>
              </a:ext>
            </a:extLst>
          </p:cNvPr>
          <p:cNvCxnSpPr>
            <a:cxnSpLocks/>
          </p:cNvCxnSpPr>
          <p:nvPr/>
        </p:nvCxnSpPr>
        <p:spPr>
          <a:xfrm>
            <a:off x="9743978" y="2748650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1847CDB-FD95-F78A-D9C1-C8A443AC9C0A}"/>
              </a:ext>
            </a:extLst>
          </p:cNvPr>
          <p:cNvCxnSpPr>
            <a:cxnSpLocks/>
          </p:cNvCxnSpPr>
          <p:nvPr/>
        </p:nvCxnSpPr>
        <p:spPr>
          <a:xfrm flipH="1">
            <a:off x="10144365" y="2699767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353F90FC-AB14-BF6B-27CB-24BD113AC2E8}"/>
              </a:ext>
            </a:extLst>
          </p:cNvPr>
          <p:cNvSpPr/>
          <p:nvPr/>
        </p:nvSpPr>
        <p:spPr>
          <a:xfrm>
            <a:off x="7897479" y="2290313"/>
            <a:ext cx="1273834" cy="2277374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94F197E-4FC2-D95A-2DD3-5459FCB6C151}"/>
              </a:ext>
            </a:extLst>
          </p:cNvPr>
          <p:cNvCxnSpPr>
            <a:cxnSpLocks/>
          </p:cNvCxnSpPr>
          <p:nvPr/>
        </p:nvCxnSpPr>
        <p:spPr>
          <a:xfrm>
            <a:off x="8174827" y="3859274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4A313BE-2ED4-AFB3-2CFC-9DCEB29C2427}"/>
              </a:ext>
            </a:extLst>
          </p:cNvPr>
          <p:cNvCxnSpPr>
            <a:cxnSpLocks/>
          </p:cNvCxnSpPr>
          <p:nvPr/>
        </p:nvCxnSpPr>
        <p:spPr>
          <a:xfrm flipH="1">
            <a:off x="8575214" y="3810391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4278B5D-DDCA-1F96-4651-751655812FF7}"/>
              </a:ext>
            </a:extLst>
          </p:cNvPr>
          <p:cNvCxnSpPr>
            <a:cxnSpLocks/>
          </p:cNvCxnSpPr>
          <p:nvPr/>
        </p:nvCxnSpPr>
        <p:spPr>
          <a:xfrm>
            <a:off x="8174827" y="3486573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8E38968-D1EA-0981-C0BB-09758DF3A041}"/>
              </a:ext>
            </a:extLst>
          </p:cNvPr>
          <p:cNvCxnSpPr>
            <a:cxnSpLocks/>
          </p:cNvCxnSpPr>
          <p:nvPr/>
        </p:nvCxnSpPr>
        <p:spPr>
          <a:xfrm flipH="1">
            <a:off x="8575214" y="3437690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B7CB330-DF42-002D-F28C-D2CBD4ABCE17}"/>
              </a:ext>
            </a:extLst>
          </p:cNvPr>
          <p:cNvCxnSpPr>
            <a:cxnSpLocks/>
          </p:cNvCxnSpPr>
          <p:nvPr/>
        </p:nvCxnSpPr>
        <p:spPr>
          <a:xfrm>
            <a:off x="8171091" y="3108361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54CD1DF-E1C0-4FDC-36B9-FA2A91768684}"/>
              </a:ext>
            </a:extLst>
          </p:cNvPr>
          <p:cNvCxnSpPr>
            <a:cxnSpLocks/>
          </p:cNvCxnSpPr>
          <p:nvPr/>
        </p:nvCxnSpPr>
        <p:spPr>
          <a:xfrm flipH="1">
            <a:off x="8571478" y="3059478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4E9F8B4-B88E-4411-37F9-C53EEC7E5529}"/>
              </a:ext>
            </a:extLst>
          </p:cNvPr>
          <p:cNvCxnSpPr>
            <a:cxnSpLocks/>
          </p:cNvCxnSpPr>
          <p:nvPr/>
        </p:nvCxnSpPr>
        <p:spPr>
          <a:xfrm>
            <a:off x="8171091" y="2735232"/>
            <a:ext cx="400387" cy="321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B503DF8-0941-0FC5-0770-E1F0443B3987}"/>
              </a:ext>
            </a:extLst>
          </p:cNvPr>
          <p:cNvCxnSpPr>
            <a:cxnSpLocks/>
          </p:cNvCxnSpPr>
          <p:nvPr/>
        </p:nvCxnSpPr>
        <p:spPr>
          <a:xfrm flipH="1">
            <a:off x="8571478" y="2686349"/>
            <a:ext cx="381762" cy="365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FB18D341-9013-DA00-E056-22D05AA47950}"/>
              </a:ext>
            </a:extLst>
          </p:cNvPr>
          <p:cNvSpPr/>
          <p:nvPr/>
        </p:nvSpPr>
        <p:spPr>
          <a:xfrm>
            <a:off x="6317402" y="2218427"/>
            <a:ext cx="1273834" cy="2277374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ABB828A-4B95-7A1A-05F9-FC3690A9143F}"/>
              </a:ext>
            </a:extLst>
          </p:cNvPr>
          <p:cNvCxnSpPr/>
          <p:nvPr/>
        </p:nvCxnSpPr>
        <p:spPr>
          <a:xfrm flipV="1">
            <a:off x="6503209" y="2443672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C7B4982-4B7C-9968-126B-6BA4AADE47D1}"/>
              </a:ext>
            </a:extLst>
          </p:cNvPr>
          <p:cNvCxnSpPr>
            <a:cxnSpLocks/>
          </p:cNvCxnSpPr>
          <p:nvPr/>
        </p:nvCxnSpPr>
        <p:spPr>
          <a:xfrm flipH="1" flipV="1">
            <a:off x="6951782" y="2443672"/>
            <a:ext cx="381762" cy="3623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A80ACB3-5A3D-4AA5-DBF0-E63E11027AB0}"/>
              </a:ext>
            </a:extLst>
          </p:cNvPr>
          <p:cNvCxnSpPr/>
          <p:nvPr/>
        </p:nvCxnSpPr>
        <p:spPr>
          <a:xfrm flipV="1">
            <a:off x="6503209" y="2823714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5C4C3F-4797-D73E-3D12-86DAAA9ECD24}"/>
              </a:ext>
            </a:extLst>
          </p:cNvPr>
          <p:cNvCxnSpPr>
            <a:cxnSpLocks/>
          </p:cNvCxnSpPr>
          <p:nvPr/>
        </p:nvCxnSpPr>
        <p:spPr>
          <a:xfrm flipH="1" flipV="1">
            <a:off x="6951782" y="2823714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145E3B9-DB64-2A9D-AC14-882DF1A25B6A}"/>
              </a:ext>
            </a:extLst>
          </p:cNvPr>
          <p:cNvCxnSpPr/>
          <p:nvPr/>
        </p:nvCxnSpPr>
        <p:spPr>
          <a:xfrm flipV="1">
            <a:off x="6503209" y="3251441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195B235-EC50-6F8A-E069-11D8C5D3DFB6}"/>
              </a:ext>
            </a:extLst>
          </p:cNvPr>
          <p:cNvCxnSpPr>
            <a:cxnSpLocks/>
          </p:cNvCxnSpPr>
          <p:nvPr/>
        </p:nvCxnSpPr>
        <p:spPr>
          <a:xfrm flipH="1" flipV="1">
            <a:off x="6951782" y="3251441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3FDC13C-017B-E356-22FD-3F989632EEFA}"/>
              </a:ext>
            </a:extLst>
          </p:cNvPr>
          <p:cNvCxnSpPr/>
          <p:nvPr/>
        </p:nvCxnSpPr>
        <p:spPr>
          <a:xfrm flipV="1">
            <a:off x="6503209" y="3630643"/>
            <a:ext cx="448573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A61FBCD-AE7F-3421-E70A-548DFA8B5188}"/>
              </a:ext>
            </a:extLst>
          </p:cNvPr>
          <p:cNvCxnSpPr>
            <a:cxnSpLocks/>
          </p:cNvCxnSpPr>
          <p:nvPr/>
        </p:nvCxnSpPr>
        <p:spPr>
          <a:xfrm flipH="1" flipV="1">
            <a:off x="6951782" y="3630643"/>
            <a:ext cx="381762" cy="3623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B35EDEB-FC8F-9A0D-BD1F-8F131F3EF359}"/>
              </a:ext>
            </a:extLst>
          </p:cNvPr>
          <p:cNvCxnSpPr>
            <a:cxnSpLocks/>
          </p:cNvCxnSpPr>
          <p:nvPr/>
        </p:nvCxnSpPr>
        <p:spPr>
          <a:xfrm>
            <a:off x="6802673" y="2579953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71E0E16-CB9E-7C06-3E0F-6DBAA647210D}"/>
              </a:ext>
            </a:extLst>
          </p:cNvPr>
          <p:cNvCxnSpPr>
            <a:cxnSpLocks/>
          </p:cNvCxnSpPr>
          <p:nvPr/>
        </p:nvCxnSpPr>
        <p:spPr>
          <a:xfrm flipV="1">
            <a:off x="6949773" y="2570308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BCBD1F1-E938-6993-8B95-78C687020E66}"/>
              </a:ext>
            </a:extLst>
          </p:cNvPr>
          <p:cNvCxnSpPr>
            <a:cxnSpLocks/>
          </p:cNvCxnSpPr>
          <p:nvPr/>
        </p:nvCxnSpPr>
        <p:spPr>
          <a:xfrm>
            <a:off x="6802673" y="2939664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A82B900-7F21-5030-EB4C-EEBAFBB29FE9}"/>
              </a:ext>
            </a:extLst>
          </p:cNvPr>
          <p:cNvCxnSpPr>
            <a:cxnSpLocks/>
          </p:cNvCxnSpPr>
          <p:nvPr/>
        </p:nvCxnSpPr>
        <p:spPr>
          <a:xfrm flipV="1">
            <a:off x="6949773" y="2930019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7CCB92E-E49D-4DBD-2F12-A75CE17662CE}"/>
              </a:ext>
            </a:extLst>
          </p:cNvPr>
          <p:cNvCxnSpPr>
            <a:cxnSpLocks/>
          </p:cNvCxnSpPr>
          <p:nvPr/>
        </p:nvCxnSpPr>
        <p:spPr>
          <a:xfrm>
            <a:off x="6776108" y="3381225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A317C05-AA84-2D03-992B-FD8FB757B408}"/>
              </a:ext>
            </a:extLst>
          </p:cNvPr>
          <p:cNvCxnSpPr>
            <a:cxnSpLocks/>
          </p:cNvCxnSpPr>
          <p:nvPr/>
        </p:nvCxnSpPr>
        <p:spPr>
          <a:xfrm flipV="1">
            <a:off x="6923208" y="3371580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91533CC-229D-C732-2F8C-BFAD002FC684}"/>
              </a:ext>
            </a:extLst>
          </p:cNvPr>
          <p:cNvCxnSpPr>
            <a:cxnSpLocks/>
          </p:cNvCxnSpPr>
          <p:nvPr/>
        </p:nvCxnSpPr>
        <p:spPr>
          <a:xfrm>
            <a:off x="6785355" y="3749671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D2E898B-3D94-B609-F6C7-AAD30D579132}"/>
              </a:ext>
            </a:extLst>
          </p:cNvPr>
          <p:cNvCxnSpPr>
            <a:cxnSpLocks/>
          </p:cNvCxnSpPr>
          <p:nvPr/>
        </p:nvCxnSpPr>
        <p:spPr>
          <a:xfrm flipV="1">
            <a:off x="6932455" y="3740026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3248892-374B-26D7-7961-B49C983827BD}"/>
              </a:ext>
            </a:extLst>
          </p:cNvPr>
          <p:cNvCxnSpPr>
            <a:cxnSpLocks/>
          </p:cNvCxnSpPr>
          <p:nvPr/>
        </p:nvCxnSpPr>
        <p:spPr>
          <a:xfrm flipV="1">
            <a:off x="8428479" y="2783578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4A5B268-6CA2-3FCB-FA61-8D01FB1824C5}"/>
              </a:ext>
            </a:extLst>
          </p:cNvPr>
          <p:cNvCxnSpPr>
            <a:cxnSpLocks/>
          </p:cNvCxnSpPr>
          <p:nvPr/>
        </p:nvCxnSpPr>
        <p:spPr>
          <a:xfrm>
            <a:off x="8575557" y="2794983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E3F6E22-DFD9-768D-E8E1-4B4A677937FF}"/>
              </a:ext>
            </a:extLst>
          </p:cNvPr>
          <p:cNvCxnSpPr>
            <a:cxnSpLocks/>
          </p:cNvCxnSpPr>
          <p:nvPr/>
        </p:nvCxnSpPr>
        <p:spPr>
          <a:xfrm flipV="1">
            <a:off x="8424400" y="3148644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B8B5142-5F24-ECF6-9182-C7305B317E3F}"/>
              </a:ext>
            </a:extLst>
          </p:cNvPr>
          <p:cNvCxnSpPr>
            <a:cxnSpLocks/>
          </p:cNvCxnSpPr>
          <p:nvPr/>
        </p:nvCxnSpPr>
        <p:spPr>
          <a:xfrm>
            <a:off x="8571478" y="3160049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76AF201-85E8-D876-A448-55A0A2D6370D}"/>
              </a:ext>
            </a:extLst>
          </p:cNvPr>
          <p:cNvCxnSpPr>
            <a:cxnSpLocks/>
          </p:cNvCxnSpPr>
          <p:nvPr/>
        </p:nvCxnSpPr>
        <p:spPr>
          <a:xfrm flipV="1">
            <a:off x="8424400" y="3531291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77A27EA-38E8-2196-FC97-5A2AF7F3F790}"/>
              </a:ext>
            </a:extLst>
          </p:cNvPr>
          <p:cNvCxnSpPr>
            <a:cxnSpLocks/>
          </p:cNvCxnSpPr>
          <p:nvPr/>
        </p:nvCxnSpPr>
        <p:spPr>
          <a:xfrm>
            <a:off x="8571478" y="3542696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F9B72ED-8937-4A7D-219B-C2393B0F81D1}"/>
              </a:ext>
            </a:extLst>
          </p:cNvPr>
          <p:cNvCxnSpPr>
            <a:cxnSpLocks/>
          </p:cNvCxnSpPr>
          <p:nvPr/>
        </p:nvCxnSpPr>
        <p:spPr>
          <a:xfrm flipV="1">
            <a:off x="8424400" y="3896357"/>
            <a:ext cx="149246" cy="148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CB4F16A-3E61-68B2-29C2-177A0B893A6B}"/>
              </a:ext>
            </a:extLst>
          </p:cNvPr>
          <p:cNvCxnSpPr>
            <a:cxnSpLocks/>
          </p:cNvCxnSpPr>
          <p:nvPr/>
        </p:nvCxnSpPr>
        <p:spPr>
          <a:xfrm>
            <a:off x="8571478" y="3907762"/>
            <a:ext cx="147100" cy="1391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8E7E12F8-A90F-805A-5637-C2021BB67CD7}"/>
              </a:ext>
            </a:extLst>
          </p:cNvPr>
          <p:cNvSpPr txBox="1"/>
          <p:nvPr/>
        </p:nvSpPr>
        <p:spPr>
          <a:xfrm>
            <a:off x="4759244" y="1704589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Развитие</a:t>
            </a:r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D27882C-48CD-BFF7-B88C-A40241BE574F}"/>
              </a:ext>
            </a:extLst>
          </p:cNvPr>
          <p:cNvSpPr txBox="1"/>
          <p:nvPr/>
        </p:nvSpPr>
        <p:spPr>
          <a:xfrm>
            <a:off x="9610627" y="4668526"/>
            <a:ext cx="14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Деградация,</a:t>
            </a:r>
          </a:p>
          <a:p>
            <a:r>
              <a:rPr lang="ru-RU" dirty="0"/>
              <a:t>Паразитизм</a:t>
            </a:r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95549DD-18EC-8E25-8182-CA1DF60A5AE8}"/>
              </a:ext>
            </a:extLst>
          </p:cNvPr>
          <p:cNvSpPr txBox="1"/>
          <p:nvPr/>
        </p:nvSpPr>
        <p:spPr>
          <a:xfrm>
            <a:off x="6348304" y="4692316"/>
            <a:ext cx="154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Скрытая деградация</a:t>
            </a:r>
          </a:p>
          <a:p>
            <a:r>
              <a:rPr lang="ru-RU" dirty="0"/>
              <a:t>(характерно много лжи)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DBD4EE-D03A-86B7-FFA6-6AE57F4B1B40}"/>
              </a:ext>
            </a:extLst>
          </p:cNvPr>
          <p:cNvSpPr txBox="1"/>
          <p:nvPr/>
        </p:nvSpPr>
        <p:spPr>
          <a:xfrm>
            <a:off x="7993959" y="1590162"/>
            <a:ext cx="14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Скрытое развитие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720C79-0B8B-68C3-CEF2-71699521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4960"/>
            <a:ext cx="5538637" cy="400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586"/>
            <a:ext cx="4846320" cy="698739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Что можно сделать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7BA47F-5F80-3047-ECDF-F26ECE0BD97C}"/>
              </a:ext>
            </a:extLst>
          </p:cNvPr>
          <p:cNvSpPr txBox="1">
            <a:spLocks/>
          </p:cNvSpPr>
          <p:nvPr/>
        </p:nvSpPr>
        <p:spPr>
          <a:xfrm>
            <a:off x="801797" y="2678769"/>
            <a:ext cx="6808043" cy="341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Определить своё основное сословие</a:t>
            </a:r>
            <a:endParaRPr lang="en-US" dirty="0">
              <a:solidFill>
                <a:srgbClr val="D29381"/>
              </a:solidFill>
              <a:highlight>
                <a:srgbClr val="FFF4ED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Менять себя и свою жизнь в рамках семьи, рода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Искать единомышленников, договориться про единый образ будущего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Выстраивать структуру общества через </a:t>
            </a:r>
            <a:r>
              <a:rPr lang="ru-RU" b="1" dirty="0">
                <a:solidFill>
                  <a:srgbClr val="D29381"/>
                </a:solidFill>
                <a:highlight>
                  <a:srgbClr val="FFF4ED"/>
                </a:highlight>
              </a:rPr>
              <a:t>копное право</a:t>
            </a: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, земства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Выстраивать структуру сословную по талантам и способностям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Менять жизнь вокруг в рамках сообщества и общества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D29381"/>
                </a:solidFill>
                <a:highlight>
                  <a:srgbClr val="FFF4ED"/>
                </a:highlight>
              </a:rPr>
              <a:t>Повышать доверие и единство через договорённости</a:t>
            </a:r>
          </a:p>
        </p:txBody>
      </p:sp>
    </p:spTree>
    <p:extLst>
      <p:ext uri="{BB962C8B-B14F-4D97-AF65-F5344CB8AC3E}">
        <p14:creationId xmlns:p14="http://schemas.microsoft.com/office/powerpoint/2010/main" val="174767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079" y="555742"/>
            <a:ext cx="6331789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Обязанности сословий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DB14F-45AC-0C86-50B6-50511F2535DD}"/>
              </a:ext>
            </a:extLst>
          </p:cNvPr>
          <p:cNvSpPr txBox="1"/>
          <p:nvPr/>
        </p:nvSpPr>
        <p:spPr>
          <a:xfrm>
            <a:off x="867978" y="2136338"/>
            <a:ext cx="927170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Жрецы.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Работа с коллективным сознанием, знаниями, языком, образами, энергиями, распространение знаний. Настройка других сословий. Энергетическая борьба с тёмными, </a:t>
            </a:r>
            <a:r>
              <a:rPr lang="ru-RU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трансформация коллективного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сознания из паразитического в симбиотическое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Творческие люди – творчество во благо и развитие. Учителя, целители.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Воины,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управленцы, силовые структуры.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Суд, правосудие, защита от врагов внешних. Полиция внутренняя. Борьба за власть с тёмной иерархией.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Хозяйственные управленцы, предприниматели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Ремесленники, работники</a:t>
            </a:r>
          </a:p>
        </p:txBody>
      </p:sp>
    </p:spTree>
    <p:extLst>
      <p:ext uri="{BB962C8B-B14F-4D97-AF65-F5344CB8AC3E}">
        <p14:creationId xmlns:p14="http://schemas.microsoft.com/office/powerpoint/2010/main" val="217830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8" y="490878"/>
            <a:ext cx="4937613" cy="1459842"/>
          </a:xfrm>
        </p:spPr>
        <p:txBody>
          <a:bodyPr>
            <a:normAutofit fontScale="90000"/>
          </a:bodyPr>
          <a:lstStyle/>
          <a:p>
            <a:r>
              <a:rPr lang="ru-RU" dirty="0"/>
              <a:t>Золотой Век – время благоденствия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18285-F434-550C-5B2B-8151BDC7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2837"/>
            <a:ext cx="5504811" cy="151166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A8145A1-CAE8-136D-D39B-8A2826A8E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953" y="2525572"/>
            <a:ext cx="4531360" cy="7995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Избранная власть пользовалась доверием народа.</a:t>
            </a:r>
          </a:p>
          <a:p>
            <a:r>
              <a:rPr lang="ru-RU" dirty="0"/>
              <a:t>Все личные и общественные аспекты были в гармонии.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A4F40-6E2C-C503-9889-36CBCE58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641" y="765198"/>
            <a:ext cx="6124140" cy="51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4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2A814-142B-71E9-99F8-CD07E359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9" y="75766"/>
            <a:ext cx="10515600" cy="676656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Alliance</a:t>
            </a:r>
            <a:r>
              <a:rPr lang="ru-RU" dirty="0"/>
              <a:t> / Первый Альянс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0CE98-FBDA-14E4-B320-71EEC336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6B874-0492-82B0-D3C6-7FB940FBCF55}"/>
              </a:ext>
            </a:extLst>
          </p:cNvPr>
          <p:cNvSpPr txBox="1"/>
          <p:nvPr/>
        </p:nvSpPr>
        <p:spPr>
          <a:xfrm>
            <a:off x="470989" y="1712374"/>
            <a:ext cx="562501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Первый Альянс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платформа для объединения людей вокруг образа светлого будущего и претворения его в жизнь.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8382E-E73E-8FC1-C55F-52C99599E1FB}"/>
              </a:ext>
            </a:extLst>
          </p:cNvPr>
          <p:cNvSpPr txBox="1"/>
          <p:nvPr/>
        </p:nvSpPr>
        <p:spPr>
          <a:xfrm>
            <a:off x="470989" y="3238845"/>
            <a:ext cx="584354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встречи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11:30 Презентация. Моё видение общественных проблем и их решения.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12:30 Свободное общение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13:15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13:45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Кофе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AF0B88-11E4-9D28-E7FE-85D5B1E3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10" y="1922545"/>
            <a:ext cx="4870071" cy="3624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8598E8-31FF-36D8-F7C2-AB7DA9FAF275}"/>
              </a:ext>
            </a:extLst>
          </p:cNvPr>
          <p:cNvSpPr txBox="1"/>
          <p:nvPr/>
        </p:nvSpPr>
        <p:spPr>
          <a:xfrm>
            <a:off x="6633710" y="857828"/>
            <a:ext cx="54726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Особая благодарность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Персефоне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которая </a:t>
            </a: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способствовала этой встрече!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43" y="1229946"/>
            <a:ext cx="2438400" cy="2468294"/>
          </a:xfrm>
        </p:spPr>
        <p:txBody>
          <a:bodyPr anchor="ctr" anchorCtr="0">
            <a:normAutofit/>
          </a:bodyPr>
          <a:lstStyle/>
          <a:p>
            <a:r>
              <a:rPr lang="ru-RU" dirty="0">
                <a:solidFill>
                  <a:srgbClr val="D97828"/>
                </a:solidFill>
              </a:rPr>
              <a:t>Копное</a:t>
            </a:r>
            <a:br>
              <a:rPr lang="ru-RU" dirty="0">
                <a:solidFill>
                  <a:srgbClr val="D97828"/>
                </a:solidFill>
              </a:rPr>
            </a:br>
            <a:r>
              <a:rPr lang="ru-RU" dirty="0">
                <a:solidFill>
                  <a:srgbClr val="D97828"/>
                </a:solidFill>
              </a:rPr>
              <a:t> право</a:t>
            </a:r>
            <a:endParaRPr lang="en-US" dirty="0">
              <a:solidFill>
                <a:srgbClr val="D9782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80989-E936-26D1-C271-5F98687F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43" y="773993"/>
            <a:ext cx="8068780" cy="53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338" y="555742"/>
            <a:ext cx="5249863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Власть и Влада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A92FF-F9CB-909A-32A3-F4832B0CD0FD}"/>
              </a:ext>
            </a:extLst>
          </p:cNvPr>
          <p:cNvSpPr txBox="1"/>
          <p:nvPr/>
        </p:nvSpPr>
        <p:spPr>
          <a:xfrm>
            <a:off x="629920" y="2105560"/>
            <a:ext cx="467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Избранная власть называлась Влада.</a:t>
            </a:r>
          </a:p>
          <a:p>
            <a:r>
              <a:rPr lang="ru-RU" sz="2000" dirty="0"/>
              <a:t>Назначенная Власть называлась Власть.</a:t>
            </a:r>
          </a:p>
          <a:p>
            <a:endParaRPr lang="ru-RU" sz="2000" dirty="0"/>
          </a:p>
          <a:p>
            <a:r>
              <a:rPr lang="ru-RU" sz="2000" dirty="0"/>
              <a:t>Во времена золотого века обе ветви существовали.</a:t>
            </a:r>
          </a:p>
          <a:p>
            <a:r>
              <a:rPr lang="ru-RU" sz="2000" dirty="0"/>
              <a:t>В тёмные времена Влада была уничтожена – её надо восстанавливать.</a:t>
            </a:r>
          </a:p>
          <a:p>
            <a:r>
              <a:rPr lang="ru-RU" sz="2000" dirty="0"/>
              <a:t>Восстанавливать сообщества.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1BE50-2BDB-836E-DB9C-5E65AD78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48" y="1347366"/>
            <a:ext cx="6381916" cy="46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77" y="463749"/>
            <a:ext cx="11186503" cy="8682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сложности объединения и решения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15736-0186-86C5-9C61-F7C6A2F6A38B}"/>
              </a:ext>
            </a:extLst>
          </p:cNvPr>
          <p:cNvSpPr txBox="1"/>
          <p:nvPr/>
        </p:nvSpPr>
        <p:spPr>
          <a:xfrm>
            <a:off x="4622800" y="1554480"/>
            <a:ext cx="6360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Установка общей идеологии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Преодоление лжи и дезинформации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Объединение различных мнений по разным вопросам, поиск платформы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Выработка доверия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Наращивание и углубление взаимоподдержки, уменьшение социальной дистанции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Исцеление травматического опыта по доверию, объединению.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Поиск баланса личного и общественного, способность выбирать лидеров и следовать за ними. Способность признавать авторитеты. Преодоление личной скорлупы, выход на платформу объединения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Защита от тёмных сил и нападение.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8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8" y="616141"/>
            <a:ext cx="9855392" cy="664020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Риски борьбы с тёмными силами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7BA47F-5F80-3047-ECDF-F26ECE0BD97C}"/>
              </a:ext>
            </a:extLst>
          </p:cNvPr>
          <p:cNvSpPr txBox="1">
            <a:spLocks/>
          </p:cNvSpPr>
          <p:nvPr/>
        </p:nvSpPr>
        <p:spPr>
          <a:xfrm>
            <a:off x="872917" y="1747141"/>
            <a:ext cx="5995243" cy="4332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Много риска:</a:t>
            </a:r>
            <a:r>
              <a:rPr lang="ru-RU" dirty="0">
                <a:solidFill>
                  <a:schemeClr val="accent5"/>
                </a:solidFill>
                <a:highlight>
                  <a:srgbClr val="F9F9F9"/>
                </a:highlight>
              </a:rPr>
              <a:t> Политика и борьба за власть в силовых структурах.</a:t>
            </a:r>
          </a:p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Меньше риска: </a:t>
            </a:r>
            <a:r>
              <a:rPr lang="ru-RU" dirty="0">
                <a:solidFill>
                  <a:schemeClr val="accent5"/>
                </a:solidFill>
                <a:highlight>
                  <a:srgbClr val="F9F9F9"/>
                </a:highlight>
              </a:rPr>
              <a:t>распространение знаний, вскрытие лжи, научные открытия, судебные иски против государства, борьба за права.</a:t>
            </a:r>
          </a:p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Мало риска: </a:t>
            </a:r>
            <a:r>
              <a:rPr lang="ru-RU" dirty="0">
                <a:solidFill>
                  <a:schemeClr val="accent5"/>
                </a:solidFill>
                <a:highlight>
                  <a:srgbClr val="F9F9F9"/>
                </a:highlight>
              </a:rPr>
              <a:t>поддержка людей в верхних категориях. организация сообществ взаимовыручки.</a:t>
            </a:r>
          </a:p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Почти без риска</a:t>
            </a:r>
            <a:r>
              <a:rPr lang="ru-RU" dirty="0">
                <a:solidFill>
                  <a:schemeClr val="accent5"/>
                </a:solidFill>
                <a:highlight>
                  <a:srgbClr val="F9F9F9"/>
                </a:highlight>
              </a:rPr>
              <a:t>: благотворительность, бойкот вредных инициатив в обществе. гражданское неповиновение</a:t>
            </a:r>
          </a:p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Риски не борьбы</a:t>
            </a:r>
          </a:p>
        </p:txBody>
      </p:sp>
    </p:spTree>
    <p:extLst>
      <p:ext uri="{BB962C8B-B14F-4D97-AF65-F5344CB8AC3E}">
        <p14:creationId xmlns:p14="http://schemas.microsoft.com/office/powerpoint/2010/main" val="156817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338" y="555742"/>
            <a:ext cx="8041782" cy="134417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надо решать вопросы на уровне общества?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A92FF-F9CB-909A-32A3-F4832B0CD0FD}"/>
              </a:ext>
            </a:extLst>
          </p:cNvPr>
          <p:cNvSpPr txBox="1"/>
          <p:nvPr/>
        </p:nvSpPr>
        <p:spPr>
          <a:xfrm>
            <a:off x="609600" y="2583080"/>
            <a:ext cx="5577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Вопрос про разбитую крышу и лужи воды.</a:t>
            </a:r>
          </a:p>
          <a:p>
            <a:r>
              <a:rPr lang="ru-RU" sz="2000" dirty="0"/>
              <a:t>Сколько воды не собирай, будет течь и будет мокро.</a:t>
            </a:r>
          </a:p>
          <a:p>
            <a:endParaRPr lang="ru-RU" sz="2000" dirty="0"/>
          </a:p>
          <a:p>
            <a:r>
              <a:rPr lang="ru-RU" sz="2000" dirty="0"/>
              <a:t>Тоже самое с благотворительностью, сколько благо не твори если злодей на месте, то зла сделают больше.</a:t>
            </a:r>
          </a:p>
          <a:p>
            <a:endParaRPr lang="ru-RU" sz="2000" dirty="0"/>
          </a:p>
          <a:p>
            <a:r>
              <a:rPr lang="ru-RU" sz="2000" dirty="0"/>
              <a:t>Вывод: необходимо выходить на общественный уровень для решения вопросов.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42935-F1BB-F255-9665-32A12AB0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2" y="2422455"/>
            <a:ext cx="5403278" cy="34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9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69" y="1056640"/>
            <a:ext cx="4937613" cy="1459842"/>
          </a:xfrm>
        </p:spPr>
        <p:txBody>
          <a:bodyPr>
            <a:normAutofit fontScale="90000"/>
          </a:bodyPr>
          <a:lstStyle/>
          <a:p>
            <a:r>
              <a:rPr lang="ru-RU" dirty="0"/>
              <a:t>Мой опыт координатором в Великобритании</a:t>
            </a: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A8145A1-CAE8-136D-D39B-8A2826A8E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952" y="3222067"/>
            <a:ext cx="3982648" cy="1873708"/>
          </a:xfrm>
        </p:spPr>
        <p:txBody>
          <a:bodyPr>
            <a:normAutofit/>
          </a:bodyPr>
          <a:lstStyle/>
          <a:p>
            <a:r>
              <a:rPr lang="ru-RU" dirty="0"/>
              <a:t>Состав участников.</a:t>
            </a:r>
          </a:p>
          <a:p>
            <a:r>
              <a:rPr lang="ru-RU" dirty="0"/>
              <a:t>1/3 с эзотерическими способностями, ясновидения, целительство и т.д.</a:t>
            </a:r>
          </a:p>
          <a:p>
            <a:r>
              <a:rPr lang="ru-RU" dirty="0"/>
              <a:t>Большинство с глубинным видением тёмных сил через все ширмы и фасады.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46D8A-9E90-1B03-F269-2AA27F4BAE68}"/>
              </a:ext>
            </a:extLst>
          </p:cNvPr>
          <p:cNvSpPr txBox="1">
            <a:spLocks/>
          </p:cNvSpPr>
          <p:nvPr/>
        </p:nvSpPr>
        <p:spPr>
          <a:xfrm>
            <a:off x="5364552" y="889812"/>
            <a:ext cx="5882496" cy="491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Люди способные влиять на коллективное сознание, а также на распространение правды. подвергались различному давлению, как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Увольнение с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Лишение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Попадание в психбольницу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Преследование полицией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Преследование спецслужбами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Энергетические нападения, проблемы со здоровьем</a:t>
            </a:r>
          </a:p>
        </p:txBody>
      </p:sp>
    </p:spTree>
    <p:extLst>
      <p:ext uri="{BB962C8B-B14F-4D97-AF65-F5344CB8AC3E}">
        <p14:creationId xmlns:p14="http://schemas.microsoft.com/office/powerpoint/2010/main" val="425190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77" y="463749"/>
            <a:ext cx="11186503" cy="8682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что было сделано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15736-0186-86C5-9C61-F7C6A2F6A38B}"/>
              </a:ext>
            </a:extLst>
          </p:cNvPr>
          <p:cNvSpPr txBox="1"/>
          <p:nvPr/>
        </p:nvSpPr>
        <p:spPr>
          <a:xfrm>
            <a:off x="5201920" y="1554480"/>
            <a:ext cx="6360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Организовал общение. Реальные встречи и Онлайн встречи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Налаживание личных связей и взаимоподдержка между участниками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Описал направления и структуру для групповой работы, которые используются до сих пор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Распространение знаний через медиа каналы.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Энергетическая работа.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Исцеление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/>
          </a:p>
          <a:p>
            <a:r>
              <a:rPr lang="ru-RU" dirty="0"/>
              <a:t>Многие люди были в состоянии закрытости неспособные обсудить своё видение мира с семьёй или друзьями.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C5BDF-2000-C705-4FB9-FEC43A226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7" y="3166784"/>
            <a:ext cx="4842383" cy="3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D9A66D-59E5-F273-646B-8A01F4E3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308" y="178575"/>
            <a:ext cx="4306691" cy="2855855"/>
          </a:xfrm>
          <a:prstGeom prst="rect">
            <a:avLst/>
          </a:prstGeom>
        </p:spPr>
      </p:pic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Манифест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152483" y="1601112"/>
            <a:ext cx="80974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манифест образа светлого будущего, к которому мы стремимся. Ниже приведено описание того, как мы хотим, чтобы все аспекты мира выглядели. Вместе все аспекты описывают новую реальность, которую мы хотим вместе проявить.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Добро и Зло </a:t>
            </a:r>
            <a:r>
              <a:rPr lang="ru-RU" dirty="0"/>
              <a:t>– Все Аспекты очищаются от Зла. Тёмные шаблоны взаимодействия исчезают. Зло трансформируется, чтобы поддерживать Добро. Люди находят счастье через Любовь.</a:t>
            </a:r>
          </a:p>
          <a:p>
            <a:endParaRPr lang="ru-RU" dirty="0"/>
          </a:p>
          <a:p>
            <a:r>
              <a:rPr lang="ru-RU" b="1" dirty="0"/>
              <a:t>Коллективное сознание, мифология, сказки </a:t>
            </a:r>
            <a:r>
              <a:rPr lang="ru-RU" dirty="0"/>
              <a:t>. Коллективное сознание состоит из моделей сотрудничества, позитивных отношений между человеком и природой. Настоящая история должна выйти наружу и стать достоянием гласности. Новые истории пишутся, чтобы преодолеть драму и боль старых мифов. Мифические существа, такие как драконы и змеи, приходят к миру и союзу с людьми. Чисто злые существа брошены в злые миры. Новые Сказки написаны для поддержания мира между нами и с окружающим миром. Архетипы фиксированы, чтобы представлять настоящую любовь и взаимовыгодные отношения. </a:t>
            </a:r>
          </a:p>
          <a:p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98C8CE-ABAA-6073-4BEA-201EAE3B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269" y="4019442"/>
            <a:ext cx="2781541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Манифест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314960" y="2168364"/>
            <a:ext cx="641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Нации и расы </a:t>
            </a:r>
            <a:r>
              <a:rPr lang="ru-RU" dirty="0"/>
              <a:t>. Каждая нация выбирает свой этнический состав. У каждой нации и расы есть место для жизни и процветания. Все нации входят в Союз Наций. Все нации уважают друг друга, мирно сосуществуют и сотрудничают. 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Религии </a:t>
            </a:r>
            <a:r>
              <a:rPr lang="ru-RU" dirty="0"/>
              <a:t>. Каждая религия внутренне соглашается со своими учениями. Различные системы верований приведены к одним и тем же условиям, чтобы уважать, понимать друг друга и мирно сосуществовать. 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Экономические и социальные </a:t>
            </a:r>
            <a:r>
              <a:rPr lang="ru-RU" dirty="0"/>
              <a:t>. У людей есть возможность наилучшим образом использовать свои таланты и заниматься любимым делом. Люди сотрудничают для общего блага. Большинство ресурсов в изобилии. Бизнес основан на социальной ценности.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AA4EE-D3AA-D0E6-671B-8EB54598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15" y="992046"/>
            <a:ext cx="2806700" cy="4204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BAB872-E573-308F-23CD-CFA90B289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933" y="-82094"/>
            <a:ext cx="2257412" cy="338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32F58-D5EE-BFAD-663D-AF78D9D0C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204" y="3987800"/>
            <a:ext cx="18257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F0453-F235-CD32-88AA-3BE9EF9F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015" y="281422"/>
            <a:ext cx="4273777" cy="2918978"/>
          </a:xfrm>
          <a:prstGeom prst="rect">
            <a:avLst/>
          </a:prstGeom>
        </p:spPr>
      </p:pic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Манифест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528320" y="1969483"/>
            <a:ext cx="7242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Технологии, наука, здравоохранение, образование </a:t>
            </a:r>
            <a:r>
              <a:rPr lang="ru-RU" dirty="0"/>
              <a:t>– технологии используются в гармонии с окружающей средой. Баланс восстанавливается в сторону естественного общения, наука является инструментом прогресса. Образование доступно для всех и основано на талантах людей.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Искусство, культура </a:t>
            </a:r>
            <a:r>
              <a:rPr lang="ru-RU" dirty="0"/>
              <a:t>– ​​Восстанавливается прекрасное искусство и культура. Танцы, пение, рисование становятся частью жизни каждого. Искусство становится тем, что берет лучшее от людей и поощряет эволюцию.</a:t>
            </a:r>
            <a:endParaRPr lang="en-US" dirty="0"/>
          </a:p>
          <a:p>
            <a:endParaRPr lang="en-US" dirty="0"/>
          </a:p>
          <a:p>
            <a:r>
              <a:rPr lang="ru-RU" b="1" dirty="0"/>
              <a:t>Избираемая и назначаемая власть</a:t>
            </a:r>
            <a:r>
              <a:rPr lang="ru-RU" dirty="0"/>
              <a:t>. Избранной власти доверяют люди, которые их избрали посредством справедливой многоуровневой избирательной системы. Затем выборные власти назначают «назначенные» властей, которые уравновешиваются выборными властями с их решениями на местах.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3C9B4-738B-279E-C27A-64E2BA279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15" y="4216400"/>
            <a:ext cx="3736947" cy="23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1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3737" y="1898271"/>
            <a:ext cx="6194814" cy="407072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Контекст: текущая ситуация, типы сознания, общество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Люди которые могут менять мир. Люди которые меняют мир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Что можно сделать?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Сложности объединения и влияния для добрых людей и противодействие тёмных сил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Преодоление трудностей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Опыт координатора </a:t>
            </a:r>
            <a:r>
              <a:rPr lang="en-US" dirty="0"/>
              <a:t>CC </a:t>
            </a:r>
            <a:r>
              <a:rPr lang="ru-RU" dirty="0"/>
              <a:t>в Великобритании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Манифест и видение Первого Альянса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Рабочие группы и Медиа Проект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презентации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95FB33-81CE-DC6E-35DA-1D8CFED6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885" y="675256"/>
            <a:ext cx="3532371" cy="52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Манифест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447041" y="2165187"/>
            <a:ext cx="629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Сообщества, дружба </a:t>
            </a:r>
            <a:r>
              <a:rPr lang="ru-RU" dirty="0"/>
              <a:t>. Между всеми членами сообщества должны быть дружеские отношения и высокий уровень доверия. Восстанавливается институт старейшин, чтобы заботиться об обществе. Каждый чувствует себя связанным с обществом.</a:t>
            </a:r>
          </a:p>
          <a:p>
            <a:endParaRPr lang="ru-RU" dirty="0"/>
          </a:p>
          <a:p>
            <a:r>
              <a:rPr lang="ru-RU" b="1" dirty="0"/>
              <a:t>Семья</a:t>
            </a:r>
            <a:r>
              <a:rPr lang="ru-RU" dirty="0"/>
              <a:t> – Крепкие семьи, расширенные семьи и роды/кланы. Прочная связь поколений. Отношения между родителями и детьми, мужем и женой, братьями и сестрами находятся в гармонии.</a:t>
            </a:r>
          </a:p>
          <a:p>
            <a:endParaRPr lang="ru-RU" dirty="0"/>
          </a:p>
          <a:p>
            <a:r>
              <a:rPr lang="ru-RU" b="1" dirty="0"/>
              <a:t>Индивидуальное здоровье и благополучие </a:t>
            </a:r>
            <a:r>
              <a:rPr lang="ru-RU" dirty="0"/>
              <a:t>– Мысли и эмоции людей находятся в покое. Тело здоровое. Люди развиваются духовно. Люди занимаются любимым делом.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22983-2A0B-C1B7-71F9-40C24195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305" y="296106"/>
            <a:ext cx="4488095" cy="300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6AAA0-CDF1-11B2-9A8F-A3A067C2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316" y="3779519"/>
            <a:ext cx="4249729" cy="26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8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28" y="616141"/>
            <a:ext cx="9855392" cy="664020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Видение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7BA47F-5F80-3047-ECDF-F26ECE0BD97C}"/>
              </a:ext>
            </a:extLst>
          </p:cNvPr>
          <p:cNvSpPr txBox="1">
            <a:spLocks/>
          </p:cNvSpPr>
          <p:nvPr/>
        </p:nvSpPr>
        <p:spPr>
          <a:xfrm>
            <a:off x="801797" y="2132259"/>
            <a:ext cx="6056203" cy="3973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solidFill>
                  <a:schemeClr val="accent5"/>
                </a:solidFill>
                <a:highlight>
                  <a:srgbClr val="F9F9F9"/>
                </a:highlight>
              </a:rPr>
              <a:t>Проблема</a:t>
            </a:r>
          </a:p>
          <a:p>
            <a:r>
              <a:rPr lang="ru-RU" dirty="0">
                <a:solidFill>
                  <a:schemeClr val="accent5"/>
                </a:solidFill>
                <a:highlight>
                  <a:srgbClr val="F9F9F9"/>
                </a:highlight>
              </a:rPr>
              <a:t>Тёмная иерархия по всему миру использует культуру и средства массовой информации для проецирования негативных образов, страха и беспокойства на людей всех наций. Это заставляет людей принимать негативные прогнозы относительно своего будущего. Тёмные силы работают над тем, чтобы привнести эти негативные образы будущего в нашу жизнь.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E91F1-3278-F882-0329-8FB517B3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55" y="1080709"/>
            <a:ext cx="4824903" cy="2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8" y="490878"/>
            <a:ext cx="4937613" cy="1459842"/>
          </a:xfrm>
        </p:spPr>
        <p:txBody>
          <a:bodyPr>
            <a:normAutofit/>
          </a:bodyPr>
          <a:lstStyle/>
          <a:p>
            <a:r>
              <a:rPr lang="ru-RU" dirty="0"/>
              <a:t>Решение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46D8A-9E90-1B03-F269-2AA27F4BAE68}"/>
              </a:ext>
            </a:extLst>
          </p:cNvPr>
          <p:cNvSpPr txBox="1">
            <a:spLocks/>
          </p:cNvSpPr>
          <p:nvPr/>
        </p:nvSpPr>
        <p:spPr>
          <a:xfrm>
            <a:off x="5364552" y="859332"/>
            <a:ext cx="5882496" cy="491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Мир нуждается в общем видении позитивного будущего, с которым многие люди могут принять.</a:t>
            </a:r>
          </a:p>
          <a:p>
            <a:r>
              <a:rPr lang="ru-RU" dirty="0"/>
              <a:t>Нужно создать образ, которому будет стремиться коллективное сознание.</a:t>
            </a:r>
          </a:p>
          <a:p>
            <a:r>
              <a:rPr lang="ru-RU" dirty="0"/>
              <a:t>В результате люди будут с каждым днем ​​все больше и больше объединять свои позитивные мысли, эмоции и действия.</a:t>
            </a:r>
          </a:p>
          <a:p>
            <a:endParaRPr lang="ru-RU" dirty="0"/>
          </a:p>
          <a:p>
            <a:r>
              <a:rPr lang="ru-RU" dirty="0"/>
              <a:t>Многие люди позволяют тому жестокому миру, который они видят , определять их будущее. Трюк в том, чтобы изменить это, чтобы ваше желание будущего определяло будущее, а не прошлое. Это будет работать благодаря Закону Притяжения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305BA-771F-277B-7135-B5BCF0BE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69" y="2937430"/>
            <a:ext cx="4038263" cy="26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77" y="463749"/>
            <a:ext cx="11186503" cy="8682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Образ светлого будущего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15736-0186-86C5-9C61-F7C6A2F6A38B}"/>
              </a:ext>
            </a:extLst>
          </p:cNvPr>
          <p:cNvSpPr txBox="1"/>
          <p:nvPr/>
        </p:nvSpPr>
        <p:spPr>
          <a:xfrm>
            <a:off x="4622800" y="1554480"/>
            <a:ext cx="63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Весь известный нам мир с его жестокостью, страхами, бедами, деградацией и вообще паразитическими отношениями должен смениться на противоположное: любовь, дружбу, заботу и эволюцию, основанную на симбиотических отношениях.</a:t>
            </a:r>
          </a:p>
          <a:p>
            <a:endParaRPr lang="ru-RU" dirty="0"/>
          </a:p>
          <a:p>
            <a:r>
              <a:rPr lang="ru-RU" dirty="0"/>
              <a:t>Также важно, чтобы больше людей верили в одно и то же, чтобы существовало единство желаний, которое дало бы большую скорость и точность изменениям мира. Этот образ не высечен на камне и является живым.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5D333-9DFD-BF05-F085-0260E505B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" y="2667536"/>
            <a:ext cx="3263967" cy="2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2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Рабочие группы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345440" y="2076924"/>
            <a:ext cx="8625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Партнерская группа </a:t>
            </a:r>
            <a:r>
              <a:rPr lang="ru-RU" dirty="0"/>
              <a:t>— эта группа для тех, у кого уже есть активные проекты, помогающие другим людям, и кто хочет найти волонтеров, получить финансирование или обмениваться опытом с подобными проектами. Кроме того, целью этой группы является установление отношений с организациями, для консолидации сил.</a:t>
            </a:r>
          </a:p>
          <a:p>
            <a:endParaRPr lang="ru-RU" dirty="0"/>
          </a:p>
          <a:p>
            <a:r>
              <a:rPr lang="ru-RU" b="1" dirty="0"/>
              <a:t>Медиа-группа </a:t>
            </a:r>
            <a:r>
              <a:rPr lang="ru-RU" dirty="0"/>
              <a:t>- группа использует Интернет и другие каналы для продвижения видения. Одной из целей является освещение разрешения конфликтов внутри социальных групп и между отдельными людьми. Предлагаются решение и показать, как люди и группы могут достичь мира и единства в трудные времена. Продвижение традиционных обществ.</a:t>
            </a:r>
          </a:p>
          <a:p>
            <a:endParaRPr lang="ru-RU" dirty="0"/>
          </a:p>
          <a:p>
            <a:r>
              <a:rPr lang="ru-RU" b="1" dirty="0"/>
              <a:t>Творческая группа </a:t>
            </a:r>
            <a:r>
              <a:rPr lang="ru-RU" dirty="0"/>
              <a:t>— эта группа предназначена для творческих людей, которые создают мотивационные произведения искусства, чтобы стимулировать человеческую эволюцию, запускать трансформацию и затрагивать души людей с помощью книг, изображений, фильмов, музыки, песен, поэзии и т. д.…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CAE18-DC14-6408-8B58-536012FC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759" y="894070"/>
            <a:ext cx="2563095" cy="25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5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Рабочие группы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325120" y="2168364"/>
            <a:ext cx="768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Группа влияния </a:t>
            </a:r>
            <a:r>
              <a:rPr lang="ru-RU" dirty="0"/>
              <a:t>- чтобы влиять на политику, общественные организации, бизнес, религию, правительства посредством обмена знаниями и сотрудничества. Создание платформы для различных групп с разными или конфликтующими интересами, на которой они могут собраться вместе и найти точки соприкосновения. Помочь всем таким враждебным группам обрести мир и проявить уважение к другим. Приводить светлых людей к власти и помогать им вершить правосудие.</a:t>
            </a:r>
          </a:p>
          <a:p>
            <a:endParaRPr lang="ru-RU" dirty="0"/>
          </a:p>
          <a:p>
            <a:r>
              <a:rPr lang="ru-RU" b="1" dirty="0"/>
              <a:t>Группа сообществ </a:t>
            </a:r>
            <a:r>
              <a:rPr lang="ru-RU" dirty="0"/>
              <a:t>— это основная группа для продвижения лидеров сообщества и предоставления им платформы для сотрудничества и обучения. Основная цель - создание местных сообществ и культурных центров вокруг искусства, спорта и заботы о подрастающем поколении.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853A-198F-E92A-ADB5-072E286AF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86" y="1110154"/>
            <a:ext cx="2941443" cy="39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8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538" y="281422"/>
            <a:ext cx="6578742" cy="856498"/>
          </a:xfrm>
        </p:spPr>
        <p:txBody>
          <a:bodyPr>
            <a:normAutofit/>
          </a:bodyPr>
          <a:lstStyle/>
          <a:p>
            <a:r>
              <a:rPr lang="ru-RU" dirty="0"/>
              <a:t>Рабочие группы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0BCF1-405E-CFCE-E657-35BEC993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0DEA-86B2-4C22-075A-855F95228932}"/>
              </a:ext>
            </a:extLst>
          </p:cNvPr>
          <p:cNvSpPr txBox="1"/>
          <p:nvPr/>
        </p:nvSpPr>
        <p:spPr>
          <a:xfrm>
            <a:off x="345440" y="2264088"/>
            <a:ext cx="767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Духовная группа </a:t>
            </a:r>
            <a:r>
              <a:rPr lang="ru-RU" dirty="0"/>
              <a:t>– для людей, которые работают с невидимым: духовными, психическими, психологическими и эзотерическими аспектами. Это включает в себя исцеление, наставничество, сбор и обмен мудростью. Кроме того, это также включает в себя самую сложную часть — борьбу со злом, такую ​​как аннулирование злых контрактов, прекращение тёмных связей, борьба со злом, помощь людям в отказе от паразитических парадигм и отношений. Воздействие на коллективное и индивидуальное сознание через различные виды энергетической работы.</a:t>
            </a:r>
          </a:p>
          <a:p>
            <a:endParaRPr lang="ru-RU" dirty="0"/>
          </a:p>
          <a:p>
            <a:r>
              <a:rPr lang="ru-RU" b="1" dirty="0"/>
              <a:t>Рейтинговое агентство </a:t>
            </a:r>
            <a:r>
              <a:rPr lang="ru-RU" dirty="0"/>
              <a:t>– для проведения оценок предприятий, государственных ведомств и некоммерческих организаций. Кроме того, проводить оценку духовных учений, религиозных практик, книг, медиа-продукции и произведений искусства.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F50D2-EF84-F3C5-B074-469F984C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44" y="1310638"/>
            <a:ext cx="3430578" cy="22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2A814-142B-71E9-99F8-CD07E359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178575"/>
            <a:ext cx="9349136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Зачем мне эта встреча?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0CE98-FBDA-14E4-B320-71EEC336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35BFB4-8893-A029-E422-A8335857F234}"/>
              </a:ext>
            </a:extLst>
          </p:cNvPr>
          <p:cNvSpPr txBox="1"/>
          <p:nvPr/>
        </p:nvSpPr>
        <p:spPr>
          <a:xfrm>
            <a:off x="701778" y="2033696"/>
            <a:ext cx="55006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Найти единомышленников для совместной деятельности по улучшению мира.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собрал достаточные знания и видение чтобы предложить формат объединения</a:t>
            </a:r>
          </a:p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C6E21-0249-AB87-3B31-35BC400F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6" y="2353942"/>
            <a:ext cx="4982279" cy="37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Немного о себе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09CFE6-F1F1-A170-0991-E758B3A66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779776"/>
            <a:ext cx="3619500" cy="3255264"/>
          </a:xfrm>
        </p:spPr>
        <p:txBody>
          <a:bodyPr>
            <a:normAutofit fontScale="92500"/>
          </a:bodyPr>
          <a:lstStyle/>
          <a:p>
            <a:r>
              <a:rPr lang="ru-RU" dirty="0"/>
              <a:t>5 детей</a:t>
            </a:r>
          </a:p>
          <a:p>
            <a:r>
              <a:rPr lang="ru-RU" dirty="0"/>
              <a:t>«Отец из России, жена </a:t>
            </a:r>
            <a:r>
              <a:rPr lang="ru-RU" dirty="0" err="1"/>
              <a:t>беларуска</a:t>
            </a:r>
            <a:r>
              <a:rPr lang="ru-RU" dirty="0"/>
              <a:t>,</a:t>
            </a:r>
          </a:p>
          <a:p>
            <a:r>
              <a:rPr lang="ru-RU" dirty="0"/>
              <a:t>а мать с Украины скажите я русский?»</a:t>
            </a:r>
            <a:br>
              <a:rPr lang="ru-RU" dirty="0"/>
            </a:br>
            <a:r>
              <a:rPr lang="ru-RU" dirty="0"/>
              <a:t>Жил в России, </a:t>
            </a:r>
            <a:r>
              <a:rPr lang="ru-RU" dirty="0" err="1"/>
              <a:t>Беларуссии</a:t>
            </a:r>
            <a:r>
              <a:rPr lang="ru-RU" dirty="0"/>
              <a:t>, 9 лет в Лондоне, год на Бали.</a:t>
            </a:r>
          </a:p>
          <a:p>
            <a:r>
              <a:rPr lang="ru-RU" dirty="0"/>
              <a:t>Основная профессия ИТ – Архитектор, Менеджер Проектов.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41EB98-5249-EE0B-F9E3-2AA596EE23ED}"/>
              </a:ext>
            </a:extLst>
          </p:cNvPr>
          <p:cNvSpPr txBox="1">
            <a:spLocks/>
          </p:cNvSpPr>
          <p:nvPr/>
        </p:nvSpPr>
        <p:spPr>
          <a:xfrm>
            <a:off x="4522441" y="1017141"/>
            <a:ext cx="6674646" cy="482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D29381"/>
              </a:solidFill>
            </a:endParaRPr>
          </a:p>
          <a:p>
            <a:endParaRPr lang="en-US" dirty="0">
              <a:solidFill>
                <a:srgbClr val="D2938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C774A4-9D65-93E1-2DF2-A94BAE4B5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70" y="699059"/>
            <a:ext cx="6749386" cy="4488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C91DBF-B852-261D-189C-5E77A92F4B3D}"/>
              </a:ext>
            </a:extLst>
          </p:cNvPr>
          <p:cNvSpPr txBox="1"/>
          <p:nvPr/>
        </p:nvSpPr>
        <p:spPr>
          <a:xfrm>
            <a:off x="4692770" y="5458968"/>
            <a:ext cx="63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Гластонбери Тор, остров Короля Артура, Англия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817D46-B9F4-B7E7-9B5D-8BB0E99B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144" y="572420"/>
            <a:ext cx="5264939" cy="3491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586"/>
            <a:ext cx="3511929" cy="698739"/>
          </a:xfrm>
        </p:spPr>
        <p:txBody>
          <a:bodyPr anchor="ctr" anchorCtr="0">
            <a:normAutofit fontScale="90000"/>
          </a:bodyPr>
          <a:lstStyle/>
          <a:p>
            <a:r>
              <a:rPr lang="ru-RU" dirty="0">
                <a:solidFill>
                  <a:srgbClr val="D97828"/>
                </a:solidFill>
              </a:rPr>
              <a:t>О себе</a:t>
            </a:r>
            <a:endParaRPr lang="en-US" dirty="0">
              <a:solidFill>
                <a:srgbClr val="D97828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7BA47F-5F80-3047-ECDF-F26ECE0BD97C}"/>
              </a:ext>
            </a:extLst>
          </p:cNvPr>
          <p:cNvSpPr txBox="1">
            <a:spLocks/>
          </p:cNvSpPr>
          <p:nvPr/>
        </p:nvSpPr>
        <p:spPr>
          <a:xfrm>
            <a:off x="801797" y="2678769"/>
            <a:ext cx="6685931" cy="3416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9770"/>
                </a:solidFill>
                <a:highlight>
                  <a:srgbClr val="FFF4ED"/>
                </a:highlight>
              </a:rPr>
              <a:t>Изучаю историю религий, цивилизаций, культур.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9770"/>
                </a:solidFill>
                <a:highlight>
                  <a:srgbClr val="FFF4ED"/>
                </a:highlight>
              </a:rPr>
              <a:t>Занимаюсь по сей день духовным развитием, внутренней трансформацией.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9770"/>
                </a:solidFill>
                <a:highlight>
                  <a:srgbClr val="FFF4ED"/>
                </a:highlight>
              </a:rPr>
              <a:t>Работаю с невидимыми энергиями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C9770"/>
                </a:solidFill>
                <a:highlight>
                  <a:srgbClr val="FFF4ED"/>
                </a:highlight>
              </a:rPr>
              <a:t>В духовной организации </a:t>
            </a:r>
            <a:r>
              <a:rPr lang="en-US" dirty="0">
                <a:solidFill>
                  <a:srgbClr val="3C9770"/>
                </a:solidFill>
                <a:highlight>
                  <a:srgbClr val="FFF4ED"/>
                </a:highlight>
              </a:rPr>
              <a:t>CC </a:t>
            </a:r>
            <a:r>
              <a:rPr lang="ru-RU" dirty="0">
                <a:solidFill>
                  <a:srgbClr val="3C9770"/>
                </a:solidFill>
                <a:highlight>
                  <a:srgbClr val="FFF4ED"/>
                </a:highlight>
              </a:rPr>
              <a:t>3 года занимался координацией в Великобритании и других странах</a:t>
            </a:r>
          </a:p>
          <a:p>
            <a:endParaRPr lang="en-US" dirty="0">
              <a:solidFill>
                <a:srgbClr val="D29381"/>
              </a:solidFill>
              <a:highlight>
                <a:srgbClr val="FFF4E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65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EDF3791-1743-0AB3-2584-E6167EED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506" y="704088"/>
            <a:ext cx="8771166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Контекст. Циклы мироздания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75799-4073-88D0-E43E-327B79B6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" y="178575"/>
            <a:ext cx="1430990" cy="1430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4281E-E5B3-A633-32EB-1F206651D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85" y="1952387"/>
            <a:ext cx="6000031" cy="3720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0A38A-89DA-27B6-422D-9CE724FB2947}"/>
              </a:ext>
            </a:extLst>
          </p:cNvPr>
          <p:cNvSpPr txBox="1"/>
          <p:nvPr/>
        </p:nvSpPr>
        <p:spPr>
          <a:xfrm>
            <a:off x="701778" y="2033696"/>
            <a:ext cx="437055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Добро и Зло сменяют друг друга циклично на отдельной планете также как зима сменяет лето.</a:t>
            </a:r>
          </a:p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u="sng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Вдох и выдох абсолюта.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1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15" y="755066"/>
            <a:ext cx="4261450" cy="676656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Самоощущение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F1D22-1FDA-3942-D5D5-C42ECF2BF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9081" y="2678279"/>
            <a:ext cx="1425257" cy="433219"/>
          </a:xfrm>
        </p:spPr>
        <p:txBody>
          <a:bodyPr/>
          <a:lstStyle/>
          <a:p>
            <a:r>
              <a:rPr lang="ru-RU" dirty="0"/>
              <a:t>Всё Хорошо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F28AEE-4C9B-CEF9-6C03-A92C1BA24BD6}"/>
              </a:ext>
            </a:extLst>
          </p:cNvPr>
          <p:cNvSpPr txBox="1">
            <a:spLocks/>
          </p:cNvSpPr>
          <p:nvPr/>
        </p:nvSpPr>
        <p:spPr>
          <a:xfrm>
            <a:off x="10235693" y="2633374"/>
            <a:ext cx="1425257" cy="4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Всё Плохо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5C9E13-EFC1-955B-7249-E71EF561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3" y="1881643"/>
            <a:ext cx="800233" cy="894749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1AC6D0-660E-4ED7-6A5F-6CB8A6C9D48F}"/>
              </a:ext>
            </a:extLst>
          </p:cNvPr>
          <p:cNvSpPr txBox="1">
            <a:spLocks/>
          </p:cNvSpPr>
          <p:nvPr/>
        </p:nvSpPr>
        <p:spPr>
          <a:xfrm>
            <a:off x="6096000" y="2905717"/>
            <a:ext cx="1823049" cy="4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вокруг (волнует?)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3019455-AFEA-B177-427F-E749397AB5FC}"/>
              </a:ext>
            </a:extLst>
          </p:cNvPr>
          <p:cNvSpPr txBox="1">
            <a:spLocks/>
          </p:cNvSpPr>
          <p:nvPr/>
        </p:nvSpPr>
        <p:spPr>
          <a:xfrm>
            <a:off x="2312305" y="5068413"/>
            <a:ext cx="1425257" cy="4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Всё Хорошо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003DE7-DE2B-F4F1-137F-1E0E86964688}"/>
              </a:ext>
            </a:extLst>
          </p:cNvPr>
          <p:cNvSpPr txBox="1">
            <a:spLocks/>
          </p:cNvSpPr>
          <p:nvPr/>
        </p:nvSpPr>
        <p:spPr>
          <a:xfrm>
            <a:off x="10068917" y="5023508"/>
            <a:ext cx="1425257" cy="4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Всё Плохо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B25121-112A-69A1-A1EB-B501563F32F7}"/>
              </a:ext>
            </a:extLst>
          </p:cNvPr>
          <p:cNvSpPr txBox="1">
            <a:spLocks/>
          </p:cNvSpPr>
          <p:nvPr/>
        </p:nvSpPr>
        <p:spPr>
          <a:xfrm>
            <a:off x="6513911" y="5122363"/>
            <a:ext cx="2267780" cy="4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вокруг (волнует?)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1D3708D-4770-4708-987B-07F5FC08B11A}"/>
              </a:ext>
            </a:extLst>
          </p:cNvPr>
          <p:cNvSpPr txBox="1">
            <a:spLocks/>
          </p:cNvSpPr>
          <p:nvPr/>
        </p:nvSpPr>
        <p:spPr>
          <a:xfrm>
            <a:off x="5105764" y="4061783"/>
            <a:ext cx="1134566" cy="39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 меня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ABDB0C9-02AE-D35E-2A71-D9E2303CA861}"/>
              </a:ext>
            </a:extLst>
          </p:cNvPr>
          <p:cNvSpPr txBox="1">
            <a:spLocks/>
          </p:cNvSpPr>
          <p:nvPr/>
        </p:nvSpPr>
        <p:spPr>
          <a:xfrm>
            <a:off x="807580" y="2806915"/>
            <a:ext cx="1441754" cy="47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Дела?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222A7F-3076-3EB8-51E2-BA745236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80" y="4698156"/>
            <a:ext cx="800233" cy="894749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515CFB6-63DB-2A5C-D30C-DD51EBA82302}"/>
              </a:ext>
            </a:extLst>
          </p:cNvPr>
          <p:cNvSpPr txBox="1">
            <a:spLocks/>
          </p:cNvSpPr>
          <p:nvPr/>
        </p:nvSpPr>
        <p:spPr>
          <a:xfrm>
            <a:off x="807580" y="5783412"/>
            <a:ext cx="1441754" cy="47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 становится?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203737-4985-D437-611A-40322035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627" y="1907468"/>
            <a:ext cx="8469240" cy="533446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A6CF14F-A913-62A4-8D8F-23668762B535}"/>
              </a:ext>
            </a:extLst>
          </p:cNvPr>
          <p:cNvSpPr txBox="1">
            <a:spLocks/>
          </p:cNvSpPr>
          <p:nvPr/>
        </p:nvSpPr>
        <p:spPr>
          <a:xfrm>
            <a:off x="5487413" y="1519027"/>
            <a:ext cx="1505834" cy="391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 меня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9F032D-B1ED-F431-1BDF-52F08B2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838" y="3314258"/>
            <a:ext cx="8469240" cy="5334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A019CC-C2DA-449B-7030-3BEA1E57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80" y="4386926"/>
            <a:ext cx="8469240" cy="533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50934-6AC2-F1BC-FAA4-7A2EA804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87" y="5501632"/>
            <a:ext cx="8469240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4986A6-583D-4323-BBE6-0C4C3B1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68" y="712640"/>
            <a:ext cx="5115464" cy="5922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Сознание людей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B42D-A527-44ED-ADE2-30B3266BA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41EB98-5249-EE0B-F9E3-2AA596EE23ED}"/>
              </a:ext>
            </a:extLst>
          </p:cNvPr>
          <p:cNvSpPr txBox="1">
            <a:spLocks/>
          </p:cNvSpPr>
          <p:nvPr/>
        </p:nvSpPr>
        <p:spPr>
          <a:xfrm>
            <a:off x="4522441" y="1017141"/>
            <a:ext cx="6674646" cy="482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D29381"/>
              </a:solidFill>
            </a:endParaRPr>
          </a:p>
          <a:p>
            <a:endParaRPr lang="en-US" dirty="0">
              <a:solidFill>
                <a:srgbClr val="D2938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6E659-FBEC-433C-2DDE-12DE3CB7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817747"/>
            <a:ext cx="8505646" cy="533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8DF97-21A8-F25C-824C-B321D5BF603A}"/>
              </a:ext>
            </a:extLst>
          </p:cNvPr>
          <p:cNvSpPr txBox="1"/>
          <p:nvPr/>
        </p:nvSpPr>
        <p:spPr>
          <a:xfrm>
            <a:off x="4522441" y="1429184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хищник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18ECF-4B75-244A-6EAA-DB4C13D90073}"/>
              </a:ext>
            </a:extLst>
          </p:cNvPr>
          <p:cNvSpPr txBox="1"/>
          <p:nvPr/>
        </p:nvSpPr>
        <p:spPr>
          <a:xfrm>
            <a:off x="1337137" y="1448415"/>
            <a:ext cx="200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творец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5C77A-04A9-8361-3C4E-4E8E001CDBA4}"/>
              </a:ext>
            </a:extLst>
          </p:cNvPr>
          <p:cNvSpPr txBox="1"/>
          <p:nvPr/>
        </p:nvSpPr>
        <p:spPr>
          <a:xfrm>
            <a:off x="7960923" y="1429184"/>
            <a:ext cx="97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паразит</a:t>
            </a:r>
            <a:endParaRPr lang="en-US" dirty="0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95CD8992-509B-E8F5-1D21-A76314252E07}"/>
              </a:ext>
            </a:extLst>
          </p:cNvPr>
          <p:cNvSpPr/>
          <p:nvPr/>
        </p:nvSpPr>
        <p:spPr>
          <a:xfrm>
            <a:off x="9601199" y="2846717"/>
            <a:ext cx="388189" cy="299414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BD196-4D45-7C74-2BB5-218241FB735C}"/>
              </a:ext>
            </a:extLst>
          </p:cNvPr>
          <p:cNvSpPr txBox="1"/>
          <p:nvPr/>
        </p:nvSpPr>
        <p:spPr>
          <a:xfrm>
            <a:off x="8082032" y="3127034"/>
            <a:ext cx="12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благость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99EAE-CD30-6981-1F8A-552755E25DE8}"/>
              </a:ext>
            </a:extLst>
          </p:cNvPr>
          <p:cNvSpPr txBox="1"/>
          <p:nvPr/>
        </p:nvSpPr>
        <p:spPr>
          <a:xfrm>
            <a:off x="8081691" y="4087541"/>
            <a:ext cx="12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страсть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0BA8E-0B0B-F275-F425-0155BE8235E6}"/>
              </a:ext>
            </a:extLst>
          </p:cNvPr>
          <p:cNvSpPr txBox="1"/>
          <p:nvPr/>
        </p:nvSpPr>
        <p:spPr>
          <a:xfrm>
            <a:off x="8124825" y="5277978"/>
            <a:ext cx="12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невежество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21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FD1EE-2EF1-42E3-9260-53F7A9198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499FA-9FE2-4A54-8493-B62A0ECF167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07964E6-3618-4106-9F0D-0B5B915068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1347</TotalTime>
  <Words>2191</Words>
  <Application>Microsoft Office PowerPoint</Application>
  <PresentationFormat>Widescreen</PresentationFormat>
  <Paragraphs>277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Courier New</vt:lpstr>
      <vt:lpstr>Garamond</vt:lpstr>
      <vt:lpstr>Gill Sans Nova</vt:lpstr>
      <vt:lpstr>Organic</vt:lpstr>
      <vt:lpstr>PowerPoint Presentation</vt:lpstr>
      <vt:lpstr>First Alliance / Первый Альянс</vt:lpstr>
      <vt:lpstr>План презентации</vt:lpstr>
      <vt:lpstr>Зачем мне эта встреча?</vt:lpstr>
      <vt:lpstr>Немного о себе</vt:lpstr>
      <vt:lpstr>О себе</vt:lpstr>
      <vt:lpstr>Контекст. Циклы мироздания</vt:lpstr>
      <vt:lpstr>Самоощущение</vt:lpstr>
      <vt:lpstr>Сознание людей</vt:lpstr>
      <vt:lpstr>Формирование личности</vt:lpstr>
      <vt:lpstr>Откуда берутся мечты?</vt:lpstr>
      <vt:lpstr>В мире что-то не так</vt:lpstr>
      <vt:lpstr>Группы идентификации</vt:lpstr>
      <vt:lpstr>Базовые стратегии</vt:lpstr>
      <vt:lpstr>Сословия, части общества</vt:lpstr>
      <vt:lpstr>Типы общественных отношений</vt:lpstr>
      <vt:lpstr>Что можно сделать</vt:lpstr>
      <vt:lpstr>Обязанности сословий</vt:lpstr>
      <vt:lpstr>Золотой Век – время благоденствия</vt:lpstr>
      <vt:lpstr>Копное  право</vt:lpstr>
      <vt:lpstr>Власть и Влада</vt:lpstr>
      <vt:lpstr>сложности объединения и решения</vt:lpstr>
      <vt:lpstr>Риски борьбы с тёмными силами</vt:lpstr>
      <vt:lpstr>Почему надо решать вопросы на уровне общества?</vt:lpstr>
      <vt:lpstr>Мой опыт координатором в Великобритании</vt:lpstr>
      <vt:lpstr>что было сделано</vt:lpstr>
      <vt:lpstr>Манифест</vt:lpstr>
      <vt:lpstr>Манифест</vt:lpstr>
      <vt:lpstr>Манифест</vt:lpstr>
      <vt:lpstr>Манифест</vt:lpstr>
      <vt:lpstr>Видение</vt:lpstr>
      <vt:lpstr>Решение</vt:lpstr>
      <vt:lpstr>Образ светлого будущего</vt:lpstr>
      <vt:lpstr>Рабочие группы</vt:lpstr>
      <vt:lpstr>Рабочие группы</vt:lpstr>
      <vt:lpstr>Рабочие группы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Alexander Khlystov</dc:creator>
  <cp:lastModifiedBy>Alexander Khlystov</cp:lastModifiedBy>
  <cp:revision>113</cp:revision>
  <dcterms:created xsi:type="dcterms:W3CDTF">2023-07-20T09:48:39Z</dcterms:created>
  <dcterms:modified xsi:type="dcterms:W3CDTF">2023-07-29T17:28:56Z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